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gif" ContentType="image/gif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110"/>
  </p:notesMasterIdLst>
  <p:sldIdLst>
    <p:sldId id="256" r:id="rId2"/>
    <p:sldId id="389" r:id="rId3"/>
    <p:sldId id="257" r:id="rId4"/>
    <p:sldId id="258" r:id="rId5"/>
    <p:sldId id="341" r:id="rId6"/>
    <p:sldId id="342" r:id="rId7"/>
    <p:sldId id="374" r:id="rId8"/>
    <p:sldId id="259" r:id="rId9"/>
    <p:sldId id="261" r:id="rId10"/>
    <p:sldId id="262" r:id="rId11"/>
    <p:sldId id="330" r:id="rId12"/>
    <p:sldId id="354" r:id="rId13"/>
    <p:sldId id="356" r:id="rId14"/>
    <p:sldId id="355" r:id="rId15"/>
    <p:sldId id="357" r:id="rId16"/>
    <p:sldId id="359" r:id="rId17"/>
    <p:sldId id="400" r:id="rId18"/>
    <p:sldId id="353" r:id="rId19"/>
    <p:sldId id="360" r:id="rId20"/>
    <p:sldId id="361" r:id="rId21"/>
    <p:sldId id="364" r:id="rId22"/>
    <p:sldId id="362" r:id="rId23"/>
    <p:sldId id="363" r:id="rId24"/>
    <p:sldId id="365" r:id="rId25"/>
    <p:sldId id="331" r:id="rId26"/>
    <p:sldId id="263" r:id="rId27"/>
    <p:sldId id="266" r:id="rId28"/>
    <p:sldId id="264" r:id="rId29"/>
    <p:sldId id="268" r:id="rId30"/>
    <p:sldId id="344" r:id="rId31"/>
    <p:sldId id="366" r:id="rId32"/>
    <p:sldId id="367" r:id="rId33"/>
    <p:sldId id="269" r:id="rId34"/>
    <p:sldId id="370" r:id="rId35"/>
    <p:sldId id="371" r:id="rId36"/>
    <p:sldId id="369" r:id="rId37"/>
    <p:sldId id="368" r:id="rId38"/>
    <p:sldId id="271" r:id="rId39"/>
    <p:sldId id="390" r:id="rId40"/>
    <p:sldId id="392" r:id="rId41"/>
    <p:sldId id="332" r:id="rId42"/>
    <p:sldId id="281" r:id="rId43"/>
    <p:sldId id="284" r:id="rId44"/>
    <p:sldId id="285" r:id="rId45"/>
    <p:sldId id="286" r:id="rId46"/>
    <p:sldId id="378" r:id="rId47"/>
    <p:sldId id="372" r:id="rId48"/>
    <p:sldId id="283" r:id="rId49"/>
    <p:sldId id="375" r:id="rId50"/>
    <p:sldId id="376" r:id="rId51"/>
    <p:sldId id="377" r:id="rId52"/>
    <p:sldId id="288" r:id="rId53"/>
    <p:sldId id="333" r:id="rId54"/>
    <p:sldId id="272" r:id="rId55"/>
    <p:sldId id="273" r:id="rId56"/>
    <p:sldId id="274" r:id="rId57"/>
    <p:sldId id="275" r:id="rId58"/>
    <p:sldId id="379" r:id="rId59"/>
    <p:sldId id="276" r:id="rId60"/>
    <p:sldId id="380" r:id="rId61"/>
    <p:sldId id="279" r:id="rId62"/>
    <p:sldId id="334" r:id="rId63"/>
    <p:sldId id="335" r:id="rId64"/>
    <p:sldId id="336" r:id="rId65"/>
    <p:sldId id="396" r:id="rId66"/>
    <p:sldId id="397" r:id="rId67"/>
    <p:sldId id="322" r:id="rId68"/>
    <p:sldId id="321" r:id="rId69"/>
    <p:sldId id="382" r:id="rId70"/>
    <p:sldId id="323" r:id="rId71"/>
    <p:sldId id="297" r:id="rId72"/>
    <p:sldId id="298" r:id="rId73"/>
    <p:sldId id="388" r:id="rId74"/>
    <p:sldId id="299" r:id="rId75"/>
    <p:sldId id="401" r:id="rId76"/>
    <p:sldId id="381" r:id="rId77"/>
    <p:sldId id="393" r:id="rId78"/>
    <p:sldId id="324" r:id="rId79"/>
    <p:sldId id="300" r:id="rId80"/>
    <p:sldId id="325" r:id="rId81"/>
    <p:sldId id="301" r:id="rId82"/>
    <p:sldId id="326" r:id="rId83"/>
    <p:sldId id="383" r:id="rId84"/>
    <p:sldId id="384" r:id="rId85"/>
    <p:sldId id="327" r:id="rId86"/>
    <p:sldId id="302" r:id="rId87"/>
    <p:sldId id="304" r:id="rId88"/>
    <p:sldId id="303" r:id="rId89"/>
    <p:sldId id="305" r:id="rId90"/>
    <p:sldId id="306" r:id="rId91"/>
    <p:sldId id="328" r:id="rId92"/>
    <p:sldId id="329" r:id="rId93"/>
    <p:sldId id="385" r:id="rId94"/>
    <p:sldId id="386" r:id="rId95"/>
    <p:sldId id="387" r:id="rId96"/>
    <p:sldId id="394" r:id="rId97"/>
    <p:sldId id="398" r:id="rId98"/>
    <p:sldId id="399" r:id="rId99"/>
    <p:sldId id="314" r:id="rId100"/>
    <p:sldId id="337" r:id="rId101"/>
    <p:sldId id="315" r:id="rId102"/>
    <p:sldId id="316" r:id="rId103"/>
    <p:sldId id="317" r:id="rId104"/>
    <p:sldId id="318" r:id="rId105"/>
    <p:sldId id="349" r:id="rId106"/>
    <p:sldId id="350" r:id="rId107"/>
    <p:sldId id="319" r:id="rId108"/>
    <p:sldId id="320" r:id="rId10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E7A56A3D-2E54-42FF-B374-A4D9C75218DB}">
          <p14:sldIdLst>
            <p14:sldId id="256"/>
            <p14:sldId id="389"/>
            <p14:sldId id="257"/>
            <p14:sldId id="258"/>
            <p14:sldId id="341"/>
            <p14:sldId id="342"/>
            <p14:sldId id="374"/>
            <p14:sldId id="259"/>
            <p14:sldId id="261"/>
            <p14:sldId id="262"/>
            <p14:sldId id="330"/>
          </p14:sldIdLst>
        </p14:section>
        <p14:section name="Data In, Data Out" id="{073B8210-0AD7-9640-8EF5-275FB976EFCF}">
          <p14:sldIdLst>
            <p14:sldId id="354"/>
            <p14:sldId id="356"/>
            <p14:sldId id="355"/>
            <p14:sldId id="357"/>
            <p14:sldId id="359"/>
            <p14:sldId id="400"/>
            <p14:sldId id="353"/>
            <p14:sldId id="360"/>
            <p14:sldId id="361"/>
            <p14:sldId id="364"/>
            <p14:sldId id="362"/>
            <p14:sldId id="363"/>
            <p14:sldId id="365"/>
          </p14:sldIdLst>
        </p14:section>
        <p14:section name="Immutability" id="{272D182D-DD5F-4CAA-B326-20592464C983}">
          <p14:sldIdLst>
            <p14:sldId id="331"/>
            <p14:sldId id="263"/>
            <p14:sldId id="266"/>
            <p14:sldId id="264"/>
            <p14:sldId id="268"/>
            <p14:sldId id="344"/>
            <p14:sldId id="366"/>
            <p14:sldId id="367"/>
            <p14:sldId id="269"/>
            <p14:sldId id="370"/>
            <p14:sldId id="371"/>
            <p14:sldId id="369"/>
            <p14:sldId id="368"/>
            <p14:sldId id="271"/>
          </p14:sldIdLst>
        </p14:section>
        <p14:section name="Commercial: Option" id="{224DD99B-6EAD-8A4F-BDAB-C35074B53EC1}">
          <p14:sldIdLst>
            <p14:sldId id="390"/>
            <p14:sldId id="392"/>
          </p14:sldIdLst>
        </p14:section>
        <p14:section name="Verbs Count Too" id="{5FD2A034-7B06-41FA-B92B-5985440D9330}">
          <p14:sldIdLst>
            <p14:sldId id="332"/>
            <p14:sldId id="281"/>
            <p14:sldId id="284"/>
            <p14:sldId id="285"/>
            <p14:sldId id="286"/>
            <p14:sldId id="378"/>
            <p14:sldId id="372"/>
            <p14:sldId id="283"/>
            <p14:sldId id="375"/>
            <p14:sldId id="376"/>
            <p14:sldId id="377"/>
            <p14:sldId id="288"/>
          </p14:sldIdLst>
        </p14:section>
        <p14:section name="Declarative Style" id="{BCA66EAA-C788-4339-9A31-57193D8E902A}">
          <p14:sldIdLst>
            <p14:sldId id="333"/>
            <p14:sldId id="272"/>
            <p14:sldId id="273"/>
            <p14:sldId id="274"/>
            <p14:sldId id="275"/>
            <p14:sldId id="379"/>
            <p14:sldId id="276"/>
            <p14:sldId id="380"/>
            <p14:sldId id="279"/>
            <p14:sldId id="334"/>
            <p14:sldId id="335"/>
            <p14:sldId id="336"/>
          </p14:sldIdLst>
        </p14:section>
        <p14:section name="Commercial: Tuple" id="{FF5965A7-C326-6745-B8CF-2B1A2A245F67}">
          <p14:sldIdLst>
            <p14:sldId id="396"/>
            <p14:sldId id="397"/>
          </p14:sldIdLst>
        </p14:section>
        <p14:section name="Static Typing" id="{F13700CD-9901-4C4B-B8B8-0625D118B8A4}">
          <p14:sldIdLst>
            <p14:sldId id="322"/>
            <p14:sldId id="321"/>
            <p14:sldId id="382"/>
            <p14:sldId id="323"/>
            <p14:sldId id="297"/>
            <p14:sldId id="298"/>
            <p14:sldId id="388"/>
            <p14:sldId id="299"/>
            <p14:sldId id="401"/>
            <p14:sldId id="381"/>
            <p14:sldId id="393"/>
            <p14:sldId id="324"/>
            <p14:sldId id="300"/>
            <p14:sldId id="325"/>
            <p14:sldId id="301"/>
            <p14:sldId id="326"/>
            <p14:sldId id="383"/>
            <p14:sldId id="384"/>
          </p14:sldIdLst>
        </p14:section>
        <p14:section name="Lazy Evaluation" id="{64EFED8B-3086-4191-959C-0B4F207935C3}">
          <p14:sldIdLst>
            <p14:sldId id="327"/>
            <p14:sldId id="302"/>
            <p14:sldId id="304"/>
            <p14:sldId id="303"/>
            <p14:sldId id="305"/>
            <p14:sldId id="306"/>
            <p14:sldId id="328"/>
            <p14:sldId id="329"/>
            <p14:sldId id="385"/>
            <p14:sldId id="386"/>
            <p14:sldId id="387"/>
          </p14:sldIdLst>
        </p14:section>
        <p14:section name="Conclusion" id="{3A5C676C-48CC-445E-8783-0BF948150318}">
          <p14:sldIdLst>
            <p14:sldId id="394"/>
            <p14:sldId id="398"/>
            <p14:sldId id="399"/>
            <p14:sldId id="314"/>
          </p14:sldIdLst>
        </p14:section>
        <p14:section name="Null is Your Enemy" id="{DFC280D6-8250-D740-A3C8-FD7CC7064BCA}">
          <p14:sldIdLst>
            <p14:sldId id="337"/>
            <p14:sldId id="315"/>
            <p14:sldId id="316"/>
            <p14:sldId id="317"/>
            <p14:sldId id="318"/>
            <p14:sldId id="349"/>
            <p14:sldId id="350"/>
            <p14:sldId id="319"/>
            <p14:sldId id="320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3" autoAdjust="0"/>
    <p:restoredTop sz="91877" autoAdjust="0"/>
  </p:normalViewPr>
  <p:slideViewPr>
    <p:cSldViewPr>
      <p:cViewPr varScale="1">
        <p:scale>
          <a:sx n="132" d="100"/>
          <a:sy n="132" d="100"/>
        </p:scale>
        <p:origin x="-1032" y="-11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42048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110" Type="http://schemas.openxmlformats.org/officeDocument/2006/relationships/notesMaster" Target="notesMasters/notesMaster1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11" Type="http://schemas.openxmlformats.org/officeDocument/2006/relationships/printerSettings" Target="printerSettings/printerSettings1.bin"/><Relationship Id="rId112" Type="http://schemas.openxmlformats.org/officeDocument/2006/relationships/presProps" Target="presProps.xml"/><Relationship Id="rId113" Type="http://schemas.openxmlformats.org/officeDocument/2006/relationships/viewProps" Target="viewProps.xml"/><Relationship Id="rId114" Type="http://schemas.openxmlformats.org/officeDocument/2006/relationships/theme" Target="theme/theme1.xml"/><Relationship Id="rId115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00" Type="http://schemas.openxmlformats.org/officeDocument/2006/relationships/slide" Target="slides/slide99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CC1A15-1659-46A0-B93C-EC0794FC41B5}" type="datetimeFigureOut">
              <a:rPr lang="en-US" smtClean="0"/>
              <a:t>8/4/12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EA03B9-8A8C-45EB-B664-B7C4743255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9576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9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0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1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2.xml"/></Relationships>
</file>

<file path=ppt/notesSlides/_rels/notesSlide6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3.xml"/></Relationships>
</file>

<file path=ppt/notesSlides/_rels/notesSlide6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4.xml"/></Relationships>
</file>

<file path=ppt/notesSlides/_rels/notesSlide6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6.xml"/></Relationships>
</file>

<file path=ppt/notesSlides/_rels/notesSlide6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7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8.xml"/></Relationships>
</file>

<file path=ppt/notesSlides/_rels/notesSlide7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9.xml"/></Relationships>
</file>

<file path=ppt/notesSlides/_rels/notesSlide7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2.xml"/></Relationships>
</file>

<file path=ppt/notesSlides/_rels/notesSlide7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8.xml"/></Relationships>
</file>

<file path=ppt/notesSlides/_rels/notesSlide7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9.xml"/></Relationships>
</file>

<file path=ppt/notesSlides/_rels/notesSlide7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1.xml"/></Relationships>
</file>

<file path=ppt/notesSlides/_rels/notesSlide7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2.xml"/></Relationships>
</file>

<file path=ppt/notesSlides/_rels/notesSlide7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3.xml"/></Relationships>
</file>

<file path=ppt/notesSlides/_rels/notesSlide7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4.xml"/></Relationships>
</file>

<file path=ppt/notesSlides/_rels/notesSlide7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6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8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7.xml"/></Relationships>
</file>

<file path=ppt/notesSlides/_rels/notesSlide8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</a:t>
            </a:r>
            <a:r>
              <a:rPr lang="en-US" baseline="0" dirty="0" smtClean="0"/>
              <a:t> am not going to tell you how to do functional programming. The objective is to write clear, readable, maintainable, high-quality code in an OO language. Functional principles have some ideas for us about how to do that.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A03B9-8A8C-45EB-B664-B7C47432550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9532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Stateles</a:t>
            </a:r>
            <a:r>
              <a:rPr lang="en-US" baseline="0" dirty="0" smtClean="0"/>
              <a:t> 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A03B9-8A8C-45EB-B664-B7C47432550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0850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Stateles</a:t>
            </a:r>
            <a:r>
              <a:rPr lang="en-US" baseline="0" dirty="0" smtClean="0"/>
              <a:t> 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A03B9-8A8C-45EB-B664-B7C47432550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0850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Stateles</a:t>
            </a:r>
            <a:r>
              <a:rPr lang="en-US" baseline="0" dirty="0" smtClean="0"/>
              <a:t> 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A03B9-8A8C-45EB-B664-B7C47432550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0850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The real reason is to reduce the moving parts.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A03B9-8A8C-45EB-B664-B7C47432550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543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A03B9-8A8C-45EB-B664-B7C47432550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7907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body: </a:t>
            </a:r>
            <a:r>
              <a:rPr lang="en-US" sz="1200" dirty="0" smtClean="0">
                <a:latin typeface="Courier"/>
                <a:cs typeface="Courier"/>
              </a:rPr>
              <a:t> </a:t>
            </a:r>
            <a:r>
              <a:rPr lang="en-US" sz="1200" dirty="0" err="1" smtClean="0">
                <a:latin typeface="Courier"/>
                <a:cs typeface="Courier"/>
              </a:rPr>
              <a:t>boolean</a:t>
            </a:r>
            <a:r>
              <a:rPr lang="en-US" sz="1200" dirty="0" smtClean="0">
                <a:latin typeface="Courier"/>
                <a:cs typeface="Courier"/>
              </a:rPr>
              <a:t> exists = </a:t>
            </a:r>
            <a:r>
              <a:rPr lang="en-US" sz="1200" dirty="0" err="1" smtClean="0">
                <a:solidFill>
                  <a:srgbClr val="FF0000"/>
                </a:solidFill>
                <a:latin typeface="Courier"/>
                <a:cs typeface="Courier"/>
              </a:rPr>
              <a:t>db.AccountExists</a:t>
            </a:r>
            <a:r>
              <a:rPr lang="en-US" sz="1200" dirty="0" smtClean="0">
                <a:latin typeface="Courier"/>
                <a:cs typeface="Courier"/>
              </a:rPr>
              <a:t>(email);</a:t>
            </a:r>
          </a:p>
          <a:p>
            <a:pPr marL="0" indent="0">
              <a:buNone/>
            </a:pPr>
            <a:r>
              <a:rPr lang="en-US" sz="1200" dirty="0" smtClean="0">
                <a:latin typeface="Courier"/>
                <a:cs typeface="Courier"/>
              </a:rPr>
              <a:t>    if (exists) { </a:t>
            </a:r>
            <a:r>
              <a:rPr lang="en-US" sz="1200" dirty="0" smtClean="0">
                <a:solidFill>
                  <a:srgbClr val="0000FF"/>
                </a:solidFill>
                <a:latin typeface="Courier"/>
                <a:cs typeface="Courier"/>
              </a:rPr>
              <a:t>return</a:t>
            </a:r>
            <a:r>
              <a:rPr lang="en-US" sz="1200" dirty="0" smtClean="0">
                <a:latin typeface="Courier"/>
                <a:cs typeface="Courier"/>
              </a:rPr>
              <a:t> “/</a:t>
            </a:r>
            <a:r>
              <a:rPr lang="en-US" sz="1200" dirty="0" err="1" smtClean="0">
                <a:latin typeface="Courier"/>
                <a:cs typeface="Courier"/>
              </a:rPr>
              <a:t>forgotPassword</a:t>
            </a:r>
            <a:r>
              <a:rPr lang="en-US" sz="1200" dirty="0" smtClean="0">
                <a:latin typeface="Courier"/>
                <a:cs typeface="Courier"/>
              </a:rPr>
              <a:t>”; }</a:t>
            </a:r>
          </a:p>
          <a:p>
            <a:pPr marL="0" indent="0">
              <a:buNone/>
            </a:pPr>
            <a:r>
              <a:rPr lang="en-US" sz="1200" dirty="0" smtClean="0">
                <a:latin typeface="Courier"/>
                <a:cs typeface="Courier"/>
              </a:rPr>
              <a:t>    if (</a:t>
            </a:r>
            <a:r>
              <a:rPr lang="en-US" sz="1200" dirty="0" err="1" smtClean="0">
                <a:latin typeface="Courier"/>
                <a:cs typeface="Courier"/>
              </a:rPr>
              <a:t>invalidPassword</a:t>
            </a:r>
            <a:r>
              <a:rPr lang="en-US" sz="1200" dirty="0" smtClean="0">
                <a:latin typeface="Courier"/>
                <a:cs typeface="Courier"/>
              </a:rPr>
              <a:t>(email, password) </a:t>
            </a:r>
          </a:p>
          <a:p>
            <a:pPr marL="0" indent="0">
              <a:buNone/>
            </a:pPr>
            <a:r>
              <a:rPr lang="en-US" sz="1200" dirty="0" smtClean="0">
                <a:latin typeface="Courier"/>
                <a:cs typeface="Courier"/>
              </a:rPr>
              <a:t>      { </a:t>
            </a:r>
            <a:r>
              <a:rPr lang="en-US" sz="1200" dirty="0" smtClean="0">
                <a:solidFill>
                  <a:srgbClr val="0000FF"/>
                </a:solidFill>
                <a:latin typeface="Courier"/>
                <a:cs typeface="Courier"/>
              </a:rPr>
              <a:t>return</a:t>
            </a:r>
            <a:r>
              <a:rPr lang="en-US" sz="1200" dirty="0" smtClean="0">
                <a:latin typeface="Courier"/>
                <a:cs typeface="Courier"/>
              </a:rPr>
              <a:t> “/</a:t>
            </a:r>
            <a:r>
              <a:rPr lang="en-US" sz="1200" dirty="0" err="1" smtClean="0">
                <a:latin typeface="Courier"/>
                <a:cs typeface="Courier"/>
              </a:rPr>
              <a:t>passwordAdvice</a:t>
            </a:r>
            <a:r>
              <a:rPr lang="en-US" sz="1200" dirty="0" smtClean="0">
                <a:latin typeface="Courier"/>
                <a:cs typeface="Courier"/>
              </a:rPr>
              <a:t>”; }</a:t>
            </a:r>
          </a:p>
          <a:p>
            <a:pPr marL="0" indent="0">
              <a:buNone/>
            </a:pPr>
            <a:r>
              <a:rPr lang="en-US" sz="1200" dirty="0" smtClean="0">
                <a:solidFill>
                  <a:srgbClr val="FF0000"/>
                </a:solidFill>
                <a:latin typeface="Courier"/>
                <a:cs typeface="Courier"/>
              </a:rPr>
              <a:t>    </a:t>
            </a:r>
            <a:r>
              <a:rPr lang="en-US" sz="1200" dirty="0" err="1" smtClean="0">
                <a:solidFill>
                  <a:srgbClr val="FF0000"/>
                </a:solidFill>
                <a:latin typeface="Courier"/>
                <a:cs typeface="Courier"/>
              </a:rPr>
              <a:t>db.CreateUser</a:t>
            </a:r>
            <a:r>
              <a:rPr lang="en-US" sz="1200" dirty="0" smtClean="0">
                <a:latin typeface="Courier"/>
                <a:cs typeface="Courier"/>
              </a:rPr>
              <a:t>(email, password);</a:t>
            </a:r>
          </a:p>
          <a:p>
            <a:pPr marL="0" indent="0">
              <a:buNone/>
            </a:pPr>
            <a:r>
              <a:rPr lang="en-US" sz="1200" dirty="0" smtClean="0">
                <a:latin typeface="Courier"/>
                <a:cs typeface="Courier"/>
              </a:rPr>
              <a:t>    </a:t>
            </a:r>
            <a:r>
              <a:rPr lang="en-US" sz="1200" dirty="0" smtClean="0">
                <a:solidFill>
                  <a:srgbClr val="0000FF"/>
                </a:solidFill>
                <a:latin typeface="Courier"/>
                <a:cs typeface="Courier"/>
              </a:rPr>
              <a:t>return</a:t>
            </a:r>
            <a:r>
              <a:rPr lang="en-US" sz="1200" dirty="0" smtClean="0">
                <a:latin typeface="Courier"/>
                <a:cs typeface="Courier"/>
              </a:rPr>
              <a:t> “/welcome”;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A03B9-8A8C-45EB-B664-B7C47432550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1305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point is: for</a:t>
            </a:r>
            <a:r>
              <a:rPr lang="en-US" baseline="0" dirty="0" smtClean="0"/>
              <a:t> every variable you change to an immutable value, that’s one fewer thing you have to hold in your head.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A03B9-8A8C-45EB-B664-B7C47432550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4613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Locking is for wimps.</a:t>
            </a:r>
          </a:p>
          <a:p>
            <a:r>
              <a:rPr lang="en-US" dirty="0" smtClean="0"/>
              <a:t>Concurrency</a:t>
            </a:r>
            <a:r>
              <a:rPr lang="en-US" baseline="0" dirty="0" smtClean="0"/>
              <a:t> is, frankly, a great excuse to favor immutability. The real reason is to reduce the moving parts.</a:t>
            </a:r>
          </a:p>
          <a:p>
            <a:r>
              <a:rPr lang="en-US" baseline="0" dirty="0" smtClean="0"/>
              <a:t>Functional programming tries to reduce moving parts; OO  tries to hide them inside of objects.  We can do better: we can do both.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A03B9-8A8C-45EB-B664-B7C47432550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5438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Effective C#, Bill recommends only making</a:t>
            </a:r>
            <a:r>
              <a:rPr lang="en-US" baseline="0" dirty="0" smtClean="0"/>
              <a:t> atomic types immutable, but I advocate for most or all types to be immutable. Yes, go to the trouble of cloning on mod.</a:t>
            </a:r>
          </a:p>
          <a:p>
            <a:r>
              <a:rPr lang="en-US" baseline="0" dirty="0" smtClean="0"/>
              <a:t>“Your ﬁrst choice for types that store data should be immutable, atomic value types.”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A03B9-8A8C-45EB-B664-B7C47432550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08500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Default</a:t>
            </a:r>
            <a:r>
              <a:rPr lang="en-US" baseline="0" dirty="0" smtClean="0"/>
              <a:t> mutability is accidental complexity.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A03B9-8A8C-45EB-B664-B7C47432550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0961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F9F7C0-00AA-4E3A-B7E0-B829C5F69B6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1277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Is private</a:t>
            </a:r>
            <a:r>
              <a:rPr lang="en-US" baseline="0" dirty="0" smtClean="0"/>
              <a:t> the default field access? Is my constructor syntax right? Does this give a compiler error if not </a:t>
            </a:r>
            <a:r>
              <a:rPr lang="en-US" baseline="0" dirty="0" err="1" smtClean="0"/>
              <a:t>init-ed</a:t>
            </a:r>
            <a:r>
              <a:rPr lang="en-US" baseline="0" dirty="0" smtClean="0"/>
              <a:t> in constructor?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A03B9-8A8C-45EB-B664-B7C47432550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02025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Is this right?</a:t>
            </a:r>
          </a:p>
          <a:p>
            <a:r>
              <a:rPr lang="en-US" dirty="0" smtClean="0"/>
              <a:t>Points:</a:t>
            </a:r>
            <a:r>
              <a:rPr lang="en-US" baseline="0" dirty="0" smtClean="0"/>
              <a:t> 1) </a:t>
            </a:r>
            <a:r>
              <a:rPr lang="en-US" baseline="0" dirty="0" err="1" smtClean="0"/>
              <a:t>Ienumerable</a:t>
            </a:r>
            <a:r>
              <a:rPr lang="en-US" baseline="0" dirty="0" smtClean="0"/>
              <a:t> because it can’t be modified</a:t>
            </a:r>
          </a:p>
          <a:p>
            <a:r>
              <a:rPr lang="en-US" baseline="0" dirty="0" smtClean="0"/>
              <a:t>2) Copy it, because it is not final – we might be passed a mutable object</a:t>
            </a:r>
          </a:p>
          <a:p>
            <a:r>
              <a:rPr lang="en-US" baseline="0" dirty="0" smtClean="0"/>
              <a:t>3) Phone must also be immutable. All the way down the composition chain, we need immutable reference types, or else FAILURE.</a:t>
            </a:r>
          </a:p>
          <a:p>
            <a:r>
              <a:rPr lang="en-US" baseline="0" dirty="0" smtClean="0"/>
              <a:t>This is why default mutability is a negative. Default mutability is accidental complexity.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A03B9-8A8C-45EB-B664-B7C47432550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02025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  <a:p>
            <a:r>
              <a:rPr lang="en-US" baseline="0" dirty="0" smtClean="0"/>
              <a:t>Transition: and we’re copying lists all over the place. Immutable -&gt; more copying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A03B9-8A8C-45EB-B664-B7C47432550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02025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Functional programming deals often with list processing.</a:t>
            </a:r>
          </a:p>
          <a:p>
            <a:r>
              <a:rPr lang="en-US" dirty="0" smtClean="0"/>
              <a:t>Think</a:t>
            </a:r>
            <a:r>
              <a:rPr lang="en-US" baseline="0" dirty="0" smtClean="0"/>
              <a:t> of it as a pipeline.</a:t>
            </a:r>
          </a:p>
          <a:p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Because the original list is immutable, adding to the beginning does not copy the list.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A03B9-8A8C-45EB-B664-B7C47432550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79076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Confirm: can use F#’s list</a:t>
            </a:r>
            <a:r>
              <a:rPr lang="en-US" baseline="0" dirty="0" smtClean="0"/>
              <a:t> in C#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A03B9-8A8C-45EB-B664-B7C47432550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02025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Does</a:t>
            </a:r>
            <a:r>
              <a:rPr lang="en-US" baseline="0" dirty="0" smtClean="0"/>
              <a:t> this work?</a:t>
            </a:r>
          </a:p>
          <a:p>
            <a:r>
              <a:rPr lang="en-US" baseline="0" dirty="0" smtClean="0"/>
              <a:t>There’s a library </a:t>
            </a:r>
            <a:r>
              <a:rPr lang="en-US" baseline="0" dirty="0" err="1" smtClean="0"/>
              <a:t>FSharpx</a:t>
            </a:r>
            <a:r>
              <a:rPr lang="en-US" baseline="0" dirty="0" smtClean="0"/>
              <a:t> that makes this prettier.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A03B9-8A8C-45EB-B664-B7C47432550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02025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</a:t>
            </a:r>
            <a:r>
              <a:rPr lang="en-US" baseline="0" dirty="0" smtClean="0"/>
              <a:t> would be a great time for a story or a joke or something.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A03B9-8A8C-45EB-B664-B7C47432550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02025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Functional Java</a:t>
            </a:r>
            <a:r>
              <a:rPr lang="en-US" baseline="0" dirty="0" smtClean="0"/>
              <a:t> is another library, for the extremely functional-minded.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Collections.unmodifiableList</a:t>
            </a:r>
            <a:r>
              <a:rPr lang="en-US" baseline="0" dirty="0" smtClean="0"/>
              <a:t> doesn’t copy the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A03B9-8A8C-45EB-B664-B7C47432550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76168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Mention somewhere: we can abstract above the Von Neumann</a:t>
            </a:r>
            <a:r>
              <a:rPr lang="en-US" baseline="0" dirty="0" smtClean="0"/>
              <a:t> architecture. We don’t have to turn the problem into computer language anymore. We need to write about the problem in problem space.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A03B9-8A8C-45EB-B664-B7C47432550C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45475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Example of the Pricing Engine</a:t>
            </a:r>
          </a:p>
          <a:p>
            <a:r>
              <a:rPr lang="en-US" dirty="0" smtClean="0"/>
              <a:t>This lets us separate the “how” from the “what.” basically, encode some design patterns.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A03B9-8A8C-45EB-B664-B7C47432550C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4365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Stuff about the hype it had way back when Java was new:</a:t>
            </a:r>
          </a:p>
          <a:p>
            <a:r>
              <a:rPr lang="en-US" dirty="0" smtClean="0"/>
              <a:t>We were going to grab objects off the shelf and plug them together like tinker toys and </a:t>
            </a:r>
            <a:r>
              <a:rPr lang="en-US" dirty="0" err="1" smtClean="0"/>
              <a:t>wa</a:t>
            </a:r>
            <a:r>
              <a:rPr lang="en-US" dirty="0" smtClean="0"/>
              <a:t>-la, applications would emerge.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A03B9-8A8C-45EB-B664-B7C47432550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6251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</a:t>
            </a:r>
          </a:p>
          <a:p>
            <a:r>
              <a:rPr lang="en-US" dirty="0" smtClean="0"/>
              <a:t>Every time we start a thread</a:t>
            </a:r>
          </a:p>
          <a:p>
            <a:r>
              <a:rPr lang="en-US" dirty="0" err="1" smtClean="0"/>
              <a:t>onClick</a:t>
            </a:r>
            <a:r>
              <a:rPr lang="en-US" dirty="0" smtClean="0"/>
              <a:t> events to buttons</a:t>
            </a:r>
          </a:p>
          <a:p>
            <a:r>
              <a:rPr lang="en-US" dirty="0" smtClean="0"/>
              <a:t>Dependency injection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A03B9-8A8C-45EB-B664-B7C47432550C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76235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Javascript</a:t>
            </a:r>
            <a:r>
              <a:rPr lang="en-US" dirty="0" smtClean="0"/>
              <a:t>,</a:t>
            </a:r>
            <a:r>
              <a:rPr lang="en-US" baseline="0" dirty="0" smtClean="0"/>
              <a:t> we do this all the time.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A03B9-8A8C-45EB-B664-B7C47432550C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2946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Why, just yesterday I hit</a:t>
            </a:r>
            <a:r>
              <a:rPr lang="en-US" baseline="0" dirty="0" smtClean="0"/>
              <a:t> an instance where I needed to pass in how to implement one piece of an operation.</a:t>
            </a:r>
          </a:p>
          <a:p>
            <a:r>
              <a:rPr lang="en-US" baseline="0" dirty="0" smtClean="0"/>
              <a:t>This can replace the template pattern or the strategy pattern.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A03B9-8A8C-45EB-B664-B7C47432550C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43472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put diagram of object</a:t>
            </a:r>
            <a:r>
              <a:rPr lang="en-US" baseline="0" dirty="0" smtClean="0"/>
              <a:t> asking another object for its data, tell it what to do with its data.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A03B9-8A8C-45EB-B664-B7C47432550C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43472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A03B9-8A8C-45EB-B664-B7C47432550C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79076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Mention</a:t>
            </a:r>
            <a:r>
              <a:rPr lang="en-US" baseline="0" dirty="0" smtClean="0"/>
              <a:t> testability. When you’re passing in the method to call, you don’t have to mock an object.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A03B9-8A8C-45EB-B664-B7C47432550C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84390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</a:t>
            </a:r>
            <a:r>
              <a:rPr lang="en-US" baseline="0" dirty="0" smtClean="0"/>
              <a:t> example needs:</a:t>
            </a:r>
          </a:p>
          <a:p>
            <a:pPr marL="0" indent="0">
              <a:buNone/>
            </a:pPr>
            <a:r>
              <a:rPr lang="en-US" sz="1200" dirty="0" smtClean="0">
                <a:latin typeface="Courier"/>
                <a:cs typeface="Courier"/>
              </a:rPr>
              <a:t>type Something = | Variable of string * (</a:t>
            </a:r>
            <a:r>
              <a:rPr lang="en-US" sz="1200" dirty="0" err="1" smtClean="0">
                <a:latin typeface="Courier"/>
                <a:cs typeface="Courier"/>
              </a:rPr>
              <a:t>int</a:t>
            </a:r>
            <a:r>
              <a:rPr lang="en-US" sz="1200" dirty="0" smtClean="0">
                <a:latin typeface="Courier"/>
                <a:cs typeface="Courier"/>
              </a:rPr>
              <a:t> -&gt; float)</a:t>
            </a:r>
          </a:p>
          <a:p>
            <a:pPr marL="0" indent="0">
              <a:buNone/>
            </a:pPr>
            <a:endParaRPr lang="en-US" sz="1200" dirty="0" smtClean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1200" dirty="0" smtClean="0">
                <a:latin typeface="Courier"/>
                <a:cs typeface="Courier"/>
              </a:rPr>
              <a:t>let </a:t>
            </a:r>
            <a:r>
              <a:rPr lang="en-US" sz="1200" dirty="0" err="1" smtClean="0">
                <a:latin typeface="Courier"/>
                <a:cs typeface="Courier"/>
              </a:rPr>
              <a:t>valueAt</a:t>
            </a:r>
            <a:r>
              <a:rPr lang="en-US" sz="1200" dirty="0" smtClean="0">
                <a:latin typeface="Courier"/>
                <a:cs typeface="Courier"/>
              </a:rPr>
              <a:t> (Variable(_,</a:t>
            </a:r>
            <a:r>
              <a:rPr lang="en-US" sz="1200" dirty="0" err="1" smtClean="0">
                <a:latin typeface="Courier"/>
                <a:cs typeface="Courier"/>
              </a:rPr>
              <a:t>calc</a:t>
            </a:r>
            <a:r>
              <a:rPr lang="en-US" sz="1200" dirty="0" smtClean="0">
                <a:latin typeface="Courier"/>
                <a:cs typeface="Courier"/>
              </a:rPr>
              <a:t>)) (</a:t>
            </a:r>
            <a:r>
              <a:rPr lang="en-US" sz="1200" dirty="0" err="1" smtClean="0">
                <a:latin typeface="Courier"/>
                <a:cs typeface="Courier"/>
              </a:rPr>
              <a:t>t:int</a:t>
            </a:r>
            <a:r>
              <a:rPr lang="en-US" sz="1200" dirty="0" smtClean="0">
                <a:latin typeface="Courier"/>
                <a:cs typeface="Courier"/>
              </a:rPr>
              <a:t>) = </a:t>
            </a:r>
            <a:r>
              <a:rPr lang="en-US" sz="1200" dirty="0" err="1" smtClean="0">
                <a:latin typeface="Courier"/>
                <a:cs typeface="Courier"/>
              </a:rPr>
              <a:t>calc</a:t>
            </a:r>
            <a:r>
              <a:rPr lang="en-US" sz="1200" dirty="0" smtClean="0">
                <a:latin typeface="Courier"/>
                <a:cs typeface="Courier"/>
              </a:rPr>
              <a:t> 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A03B9-8A8C-45EB-B664-B7C47432550C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84390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Mention</a:t>
            </a:r>
            <a:r>
              <a:rPr lang="en-US" baseline="0" dirty="0" smtClean="0"/>
              <a:t> testability. When you’re passing in the method to call, you don’t have to mock an object.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A03B9-8A8C-45EB-B664-B7C47432550C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84390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Mention</a:t>
            </a:r>
            <a:r>
              <a:rPr lang="en-US" baseline="0" dirty="0" smtClean="0"/>
              <a:t> testability. When you’re passing in the method to call, you don’t have to mock an object.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A03B9-8A8C-45EB-B664-B7C47432550C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84390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already have Callable and</a:t>
            </a:r>
            <a:r>
              <a:rPr lang="en-US" baseline="0" dirty="0" smtClean="0"/>
              <a:t> Runnable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A03B9-8A8C-45EB-B664-B7C47432550C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6880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Functional programming is yet another way to solve</a:t>
            </a:r>
            <a:r>
              <a:rPr lang="en-US" baseline="0" dirty="0" smtClean="0"/>
              <a:t> problems, providing its own kind of glue, its own ways of putting the pieces together.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A03B9-8A8C-45EB-B664-B7C47432550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03839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Mention that much of what we call functional programming is now better described</a:t>
            </a:r>
            <a:r>
              <a:rPr lang="en-US" baseline="0" dirty="0" smtClean="0"/>
              <a:t> as “expression-oriented”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A03B9-8A8C-45EB-B664-B7C47432550C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93642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My</a:t>
            </a:r>
            <a:r>
              <a:rPr lang="en-US" baseline="0" dirty="0" smtClean="0"/>
              <a:t> husband won’t let me tell him how to do the stuff I ask him to do.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A03B9-8A8C-45EB-B664-B7C47432550C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66280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Put an example in here!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A03B9-8A8C-45EB-B664-B7C47432550C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43155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Excel is another example. We specify the</a:t>
            </a:r>
            <a:r>
              <a:rPr lang="en-US" baseline="0" dirty="0" smtClean="0"/>
              <a:t> relationships between the cells, not the order of calculation. LINQ, of course.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A03B9-8A8C-45EB-B664-B7C47432550C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08889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Point out that we can </a:t>
            </a:r>
            <a:r>
              <a:rPr lang="en-US" dirty="0" err="1" smtClean="0"/>
              <a:t>separet</a:t>
            </a:r>
            <a:r>
              <a:rPr lang="en-US" dirty="0" smtClean="0"/>
              <a:t> the “what” from</a:t>
            </a:r>
            <a:r>
              <a:rPr lang="en-US" baseline="0" dirty="0" smtClean="0"/>
              <a:t> the “how” better because of the verbs. We can pass the “what” around into </a:t>
            </a:r>
            <a:r>
              <a:rPr lang="en-US" baseline="0" dirty="0" err="1" smtClean="0"/>
              <a:t>fucntions</a:t>
            </a:r>
            <a:r>
              <a:rPr lang="en-US" baseline="0" dirty="0" smtClean="0"/>
              <a:t> that know the “how”.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A03B9-8A8C-45EB-B664-B7C47432550C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64864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Point out that we can </a:t>
            </a:r>
            <a:r>
              <a:rPr lang="en-US" dirty="0" err="1" smtClean="0"/>
              <a:t>separet</a:t>
            </a:r>
            <a:r>
              <a:rPr lang="en-US" dirty="0" smtClean="0"/>
              <a:t> the “what” from</a:t>
            </a:r>
            <a:r>
              <a:rPr lang="en-US" baseline="0" dirty="0" smtClean="0"/>
              <a:t> the “how” better because of the verbs. We can pass the “what” around into </a:t>
            </a:r>
            <a:r>
              <a:rPr lang="en-US" baseline="0" dirty="0" err="1" smtClean="0"/>
              <a:t>fucntions</a:t>
            </a:r>
            <a:r>
              <a:rPr lang="en-US" baseline="0" dirty="0" smtClean="0"/>
              <a:t> that know the “how”.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A03B9-8A8C-45EB-B664-B7C47432550C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64864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Show a filter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A03B9-8A8C-45EB-B664-B7C47432550C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89324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You have to think about</a:t>
            </a:r>
            <a:r>
              <a:rPr lang="en-US" baseline="0" dirty="0" smtClean="0"/>
              <a:t> this. You have to follow the logic and picture it in order to name what it is doing.</a:t>
            </a:r>
          </a:p>
          <a:p>
            <a:r>
              <a:rPr lang="en-US" baseline="0" dirty="0" smtClean="0"/>
              <a:t>This is very readable BECAUSE IT IS FAMILIAR.</a:t>
            </a:r>
          </a:p>
          <a:p>
            <a:endParaRPr lang="en-US" baseline="0" dirty="0" smtClean="0"/>
          </a:p>
          <a:p>
            <a:r>
              <a:rPr lang="en-US" baseline="0" dirty="0" smtClean="0"/>
              <a:t>We have the power to create new idioms!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A03B9-8A8C-45EB-B664-B7C47432550C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54995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You have to think about</a:t>
            </a:r>
            <a:r>
              <a:rPr lang="en-US" baseline="0" dirty="0" smtClean="0"/>
              <a:t> this. You have to follow the logic and picture it in order to name what it is doing.</a:t>
            </a:r>
          </a:p>
          <a:p>
            <a:r>
              <a:rPr lang="en-US" baseline="0" dirty="0" smtClean="0"/>
              <a:t>This is very readable BECAUSE IT IS FAMILIAR.</a:t>
            </a:r>
          </a:p>
          <a:p>
            <a:endParaRPr lang="en-US" baseline="0" dirty="0" smtClean="0"/>
          </a:p>
          <a:p>
            <a:r>
              <a:rPr lang="en-US" baseline="0" dirty="0" smtClean="0"/>
              <a:t>We have the power to create new idioms!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A03B9-8A8C-45EB-B664-B7C47432550C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54995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Closer</a:t>
            </a:r>
            <a:r>
              <a:rPr lang="en-US" baseline="0" dirty="0" smtClean="0"/>
              <a:t> look at the </a:t>
            </a:r>
            <a:r>
              <a:rPr lang="en-US" baseline="0" dirty="0" err="1" smtClean="0"/>
              <a:t>filterForBugs</a:t>
            </a:r>
            <a:r>
              <a:rPr lang="en-US" baseline="0" dirty="0" smtClean="0"/>
              <a:t> method. We can make this a bit more declarative, too.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A03B9-8A8C-45EB-B664-B7C47432550C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015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Wikipedia</a:t>
            </a:r>
            <a:r>
              <a:rPr lang="en-US" baseline="0" dirty="0" smtClean="0"/>
              <a:t> lists over 25 programming paradigms.</a:t>
            </a:r>
          </a:p>
          <a:p>
            <a:r>
              <a:rPr lang="en-US" baseline="0" dirty="0" smtClean="0"/>
              <a:t>Each paradigm is suited to a particular problem set.</a:t>
            </a:r>
          </a:p>
          <a:p>
            <a:r>
              <a:rPr lang="en-US" baseline="0" dirty="0" smtClean="0"/>
              <a:t>Each presents its own way of solving problems. The more we know, the more tools we have – not necessarily to use to solve the problem, either. We have more ways of thinking about the problem.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A03B9-8A8C-45EB-B664-B7C47432550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35786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Guava makes the filter operation one line, BUT</a:t>
            </a:r>
            <a:r>
              <a:rPr lang="en-US" baseline="0" dirty="0" smtClean="0"/>
              <a:t> you have to define the predicate as an anonymous class.</a:t>
            </a:r>
          </a:p>
          <a:p>
            <a:r>
              <a:rPr lang="en-US" baseline="0" dirty="0" smtClean="0"/>
              <a:t>(define predicate)</a:t>
            </a:r>
            <a:endParaRPr lang="en-US" dirty="0" smtClean="0"/>
          </a:p>
          <a:p>
            <a:r>
              <a:rPr lang="en-US" dirty="0" smtClean="0"/>
              <a:t>What was twenty characters in </a:t>
            </a:r>
            <a:r>
              <a:rPr lang="en-US" dirty="0" err="1" smtClean="0"/>
              <a:t>Scala</a:t>
            </a:r>
            <a:r>
              <a:rPr lang="en-US" dirty="0" smtClean="0"/>
              <a:t> is five or six lines of code in Java, with curly braces and</a:t>
            </a:r>
            <a:r>
              <a:rPr lang="en-US" baseline="0" dirty="0" smtClean="0"/>
              <a:t> pointy braces and parentheses.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A03B9-8A8C-45EB-B664-B7C47432550C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63418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String typing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A03B9-8A8C-45EB-B664-B7C47432550C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11211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more specific we are with the type of data, the more the compiler can help us.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A03B9-8A8C-45EB-B664-B7C47432550C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63672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Type Safety.</a:t>
            </a:r>
          </a:p>
          <a:p>
            <a:r>
              <a:rPr lang="en-US" dirty="0" smtClean="0"/>
              <a:t>Catch</a:t>
            </a:r>
            <a:r>
              <a:rPr lang="en-US" baseline="0" dirty="0" smtClean="0"/>
              <a:t> errors as early as possible.</a:t>
            </a:r>
          </a:p>
          <a:p>
            <a:r>
              <a:rPr lang="en-US" baseline="0" dirty="0" smtClean="0"/>
              <a:t>Provide meaning to data.</a:t>
            </a:r>
          </a:p>
          <a:p>
            <a:r>
              <a:rPr lang="en-US" baseline="0" dirty="0" smtClean="0"/>
              <a:t>Encapsulation, while we’re at it.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A03B9-8A8C-45EB-B664-B7C47432550C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72288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Emphasizes</a:t>
            </a:r>
            <a:r>
              <a:rPr lang="en-US" baseline="0" dirty="0" smtClean="0"/>
              <a:t> creating a language to describe the domain, and carefully naming each type in the system.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A03B9-8A8C-45EB-B664-B7C47432550C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49728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Well, it is statically</a:t>
            </a:r>
            <a:r>
              <a:rPr lang="en-US" baseline="0" dirty="0" smtClean="0"/>
              <a:t> typed. How we use that is up to us</a:t>
            </a:r>
            <a:r>
              <a:rPr lang="en-US" baseline="0" dirty="0" smtClean="0"/>
              <a:t>.</a:t>
            </a:r>
          </a:p>
          <a:p>
            <a:r>
              <a:rPr lang="en-US" baseline="0" dirty="0" smtClean="0"/>
              <a:t>When we pass in a </a:t>
            </a:r>
            <a:r>
              <a:rPr lang="en-US" baseline="0" dirty="0" err="1" smtClean="0"/>
              <a:t>firstname</a:t>
            </a:r>
            <a:r>
              <a:rPr lang="en-US" baseline="0" dirty="0" smtClean="0"/>
              <a:t> and the type is string, we’re not specifying what the object is. string is not the meaning of that data – it is how the data is stored.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Erasure messes up runtime type checking.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A03B9-8A8C-45EB-B664-B7C47432550C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68706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Type Safety.</a:t>
            </a:r>
          </a:p>
          <a:p>
            <a:r>
              <a:rPr lang="en-US" dirty="0" smtClean="0"/>
              <a:t>Catch</a:t>
            </a:r>
            <a:r>
              <a:rPr lang="en-US" baseline="0" dirty="0" smtClean="0"/>
              <a:t> errors as early as possible.</a:t>
            </a:r>
          </a:p>
          <a:p>
            <a:r>
              <a:rPr lang="en-US" baseline="0" dirty="0" smtClean="0"/>
              <a:t>Provide meaning to data.</a:t>
            </a:r>
          </a:p>
          <a:p>
            <a:r>
              <a:rPr lang="en-US" baseline="0" dirty="0" smtClean="0"/>
              <a:t>Encapsulation, while we’re at it.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A03B9-8A8C-45EB-B664-B7C47432550C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72288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They say about Haskell, if you</a:t>
            </a:r>
            <a:r>
              <a:rPr lang="en-US" baseline="0" dirty="0" smtClean="0"/>
              <a:t> can get your program to compile, it’s probably right.</a:t>
            </a:r>
          </a:p>
          <a:p>
            <a:r>
              <a:rPr lang="en-US" baseline="0" dirty="0" smtClean="0"/>
              <a:t>Catch the errors early, dammit.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There’s being picky about what we want, and then there’s being specific about what we want.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A03B9-8A8C-45EB-B664-B7C47432550C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65673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They say about Haskell, if you</a:t>
            </a:r>
            <a:r>
              <a:rPr lang="en-US" baseline="0" dirty="0" smtClean="0"/>
              <a:t> can get your program to compile, it’s probably right.</a:t>
            </a:r>
          </a:p>
          <a:p>
            <a:r>
              <a:rPr lang="en-US" baseline="0" dirty="0" smtClean="0"/>
              <a:t>Catch the errors early, dammit.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There’s being picky about what we want, and then there’s being specific about what we want.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A03B9-8A8C-45EB-B664-B7C47432550C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65673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They say about Haskell, if you</a:t>
            </a:r>
            <a:r>
              <a:rPr lang="en-US" baseline="0" dirty="0" smtClean="0"/>
              <a:t> can get your program to compile, it’s probably right.</a:t>
            </a:r>
          </a:p>
          <a:p>
            <a:r>
              <a:rPr lang="en-US" baseline="0" dirty="0" smtClean="0"/>
              <a:t>Catch the errors early, dammit.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There’s being picky about what we want, and then there’s being specific about what we want.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A03B9-8A8C-45EB-B664-B7C47432550C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6567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Or, solve problems more effectively. </a:t>
            </a:r>
          </a:p>
          <a:p>
            <a:r>
              <a:rPr lang="en-US" dirty="0" smtClean="0"/>
              <a:t>Mention</a:t>
            </a:r>
            <a:r>
              <a:rPr lang="en-US" baseline="0" dirty="0" smtClean="0"/>
              <a:t> somewhere that OO works at a high level, like module level. Functional works better at a low level.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A03B9-8A8C-45EB-B664-B7C47432550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92384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Specificness</a:t>
            </a:r>
            <a:r>
              <a:rPr lang="en-US" dirty="0" smtClean="0"/>
              <a:t> is another part of strong typing.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A03B9-8A8C-45EB-B664-B7C47432550C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1392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Specificness</a:t>
            </a:r>
            <a:r>
              <a:rPr lang="en-US" dirty="0" smtClean="0"/>
              <a:t> is another part of strong typing.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A03B9-8A8C-45EB-B664-B7C47432550C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1392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Benefits: </a:t>
            </a:r>
          </a:p>
          <a:p>
            <a:r>
              <a:rPr lang="en-US" dirty="0" smtClean="0"/>
              <a:t>It</a:t>
            </a:r>
            <a:r>
              <a:rPr lang="en-US" baseline="0" dirty="0" smtClean="0"/>
              <a:t> is not true that “first name is a string.” Rather, “First name is _stored as_ a string.”</a:t>
            </a:r>
            <a:endParaRPr lang="en-US" dirty="0" smtClean="0"/>
          </a:p>
          <a:p>
            <a:r>
              <a:rPr lang="en-US" dirty="0" smtClean="0"/>
              <a:t>Arguments</a:t>
            </a:r>
            <a:r>
              <a:rPr lang="en-US" baseline="0" dirty="0" smtClean="0"/>
              <a:t> are more specific</a:t>
            </a:r>
          </a:p>
          <a:p>
            <a:r>
              <a:rPr lang="en-US" baseline="0" dirty="0" smtClean="0"/>
              <a:t>Put validations in the particular types</a:t>
            </a:r>
          </a:p>
          <a:p>
            <a:r>
              <a:rPr lang="en-US" baseline="0" dirty="0" smtClean="0"/>
              <a:t>You know when you switched the order – compile error</a:t>
            </a:r>
          </a:p>
          <a:p>
            <a:r>
              <a:rPr lang="en-US" baseline="0" dirty="0" smtClean="0"/>
              <a:t>If you ever do need to change the underlying type, or the validations, or add a field, you have a place to do that. (Encapsulation)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A03B9-8A8C-45EB-B664-B7C47432550C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871764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Sure,</a:t>
            </a:r>
            <a:r>
              <a:rPr lang="en-US" baseline="0" dirty="0" smtClean="0"/>
              <a:t> it is a lot of </a:t>
            </a:r>
            <a:r>
              <a:rPr lang="en-US" baseline="0" dirty="0" err="1" smtClean="0"/>
              <a:t>cruft</a:t>
            </a:r>
            <a:r>
              <a:rPr lang="en-US" baseline="0" dirty="0" smtClean="0"/>
              <a:t>. But it has a purpose. Think hard about how important correctness is in your program.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Interesting contrast: C# won’t let you import the static method like Java does. But, you can create an implicit conversion.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A03B9-8A8C-45EB-B664-B7C47432550C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737786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Specificness</a:t>
            </a:r>
            <a:r>
              <a:rPr lang="en-US" dirty="0" smtClean="0"/>
              <a:t> is another part of strong typing.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A03B9-8A8C-45EB-B664-B7C47432550C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1392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more specific.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A03B9-8A8C-45EB-B664-B7C47432550C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1392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Specificness</a:t>
            </a:r>
            <a:r>
              <a:rPr lang="en-US" dirty="0" smtClean="0"/>
              <a:t> is another part of strong typing.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A03B9-8A8C-45EB-B664-B7C47432550C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1392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more specific.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A03B9-8A8C-45EB-B664-B7C47432550C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1392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Laziness as a programmer virtue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A03B9-8A8C-45EB-B664-B7C47432550C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998434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Pass around how to get something, instead of getting it every time.</a:t>
            </a:r>
          </a:p>
          <a:p>
            <a:r>
              <a:rPr lang="en-US" dirty="0" smtClean="0"/>
              <a:t>Of course we do lazy initialization, such as in Hibernate. But that bites us because we’re not passing the full “how</a:t>
            </a:r>
            <a:r>
              <a:rPr lang="en-US" baseline="0" dirty="0" smtClean="0"/>
              <a:t> to do it” back to the remote-invocation system.</a:t>
            </a:r>
          </a:p>
          <a:p>
            <a:r>
              <a:rPr lang="en-US" baseline="0" dirty="0" smtClean="0"/>
              <a:t>LINQ expressions work like this, passing around the “how.” this can burn you, because they get evaluated again at each access</a:t>
            </a:r>
          </a:p>
          <a:p>
            <a:r>
              <a:rPr lang="en-US" baseline="0" dirty="0" smtClean="0"/>
              <a:t>C# 4.0 has a Lazy&lt;T&gt;.</a:t>
            </a:r>
          </a:p>
          <a:p>
            <a:r>
              <a:rPr lang="en-US" baseline="0" dirty="0" smtClean="0"/>
              <a:t>Futures are another example.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A03B9-8A8C-45EB-B664-B7C47432550C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271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For each principle,</a:t>
            </a:r>
            <a:r>
              <a:rPr lang="en-US" baseline="0" dirty="0" smtClean="0"/>
              <a:t> we will see these six points.</a:t>
            </a:r>
          </a:p>
          <a:p>
            <a:r>
              <a:rPr lang="en-US" baseline="0" dirty="0" smtClean="0"/>
              <a:t>Counterclockwise, people, because this talk is about learning new ways to think.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A03B9-8A8C-45EB-B664-B7C47432550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120842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Instead of passing around the result of some </a:t>
            </a:r>
            <a:r>
              <a:rPr lang="en-US" baseline="0" dirty="0" smtClean="0"/>
              <a:t>calculation, we’re passing around how to get that result.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Two result expressions in a conditional – one of those will never be used.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A03B9-8A8C-45EB-B664-B7C47432550C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077589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Haskell can be very tricky to debug because</a:t>
            </a:r>
            <a:r>
              <a:rPr lang="en-US" baseline="0" dirty="0" smtClean="0"/>
              <a:t> of this.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F#’s Lazy type can also be used in C#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A03B9-8A8C-45EB-B664-B7C47432550C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606492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rejigger</a:t>
            </a:r>
            <a:r>
              <a:rPr lang="en-US" baseline="0" dirty="0" smtClean="0"/>
              <a:t> to use Guava 12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A03B9-8A8C-45EB-B664-B7C47432550C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35133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F9F7C0-00AA-4E3A-B7E0-B829C5F69B60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12772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A03B9-8A8C-45EB-B664-B7C47432550C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673426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/>
              <a:t>NullPointerException</a:t>
            </a:r>
            <a:r>
              <a:rPr lang="en-US" dirty="0" smtClean="0"/>
              <a:t> happens because the compiler allows object references to point to something other than an object.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A03B9-8A8C-45EB-B664-B7C47432550C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579756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a “Pattern Honorable</a:t>
            </a:r>
            <a:r>
              <a:rPr lang="en-US" baseline="0" dirty="0" smtClean="0"/>
              <a:t> Mention” in Head First Design Patterns</a:t>
            </a:r>
            <a:endParaRPr lang="en-US" dirty="0" smtClean="0"/>
          </a:p>
          <a:p>
            <a:r>
              <a:rPr lang="en-US" dirty="0" smtClean="0"/>
              <a:t>If null //blah</a:t>
            </a:r>
            <a:r>
              <a:rPr lang="en-US" baseline="0" dirty="0" smtClean="0"/>
              <a:t> else // blah is not very object-oriented. </a:t>
            </a:r>
          </a:p>
          <a:p>
            <a:r>
              <a:rPr lang="en-US" baseline="0" dirty="0" smtClean="0"/>
              <a:t>This is a form of “Replace conditional with polymorphism”</a:t>
            </a:r>
          </a:p>
          <a:p>
            <a:endParaRPr lang="en-US" baseline="0" dirty="0" smtClean="0"/>
          </a:p>
          <a:p>
            <a:r>
              <a:rPr lang="en-US" baseline="0" dirty="0" smtClean="0"/>
              <a:t>Another way we do it is with the @</a:t>
            </a:r>
            <a:r>
              <a:rPr lang="en-US" baseline="0" dirty="0" err="1" smtClean="0"/>
              <a:t>Nullable</a:t>
            </a:r>
            <a:r>
              <a:rPr lang="en-US" baseline="0" dirty="0" smtClean="0"/>
              <a:t> annotation. We attempt to mark which parameters might be null.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A03B9-8A8C-45EB-B664-B7C47432550C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03383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A03B9-8A8C-45EB-B664-B7C47432550C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395498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If</a:t>
            </a:r>
            <a:r>
              <a:rPr lang="en-US" baseline="0" dirty="0" smtClean="0"/>
              <a:t> you may or may not return something, call it out.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A03B9-8A8C-45EB-B664-B7C47432550C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10436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Option type, </a:t>
            </a:r>
            <a:r>
              <a:rPr lang="en-US" dirty="0" err="1" smtClean="0"/>
              <a:t>appropraited</a:t>
            </a:r>
            <a:r>
              <a:rPr lang="en-US" baseline="0" dirty="0" smtClean="0"/>
              <a:t> from F#, or use exceptions, or create your own type that might be like an Either..</a:t>
            </a:r>
          </a:p>
          <a:p>
            <a:r>
              <a:rPr lang="en-US" dirty="0" smtClean="0"/>
              <a:t>http://</a:t>
            </a:r>
            <a:r>
              <a:rPr lang="en-US" dirty="0" err="1" smtClean="0"/>
              <a:t>bugsquash.blogspot.com</a:t>
            </a:r>
            <a:r>
              <a:rPr lang="en-US" dirty="0" smtClean="0"/>
              <a:t>/2011/10/10-reasons-to-use-f-runtime-in-your-c.html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A03B9-8A8C-45EB-B664-B7C47432550C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3300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The real reason is to reduce the moving parts.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A03B9-8A8C-45EB-B664-B7C47432550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54383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Three attempts:</a:t>
            </a:r>
          </a:p>
          <a:p>
            <a:r>
              <a:rPr lang="en-US" dirty="0" smtClean="0"/>
              <a:t>@</a:t>
            </a:r>
            <a:r>
              <a:rPr lang="en-US" dirty="0" err="1" smtClean="0"/>
              <a:t>Nullable</a:t>
            </a:r>
            <a:r>
              <a:rPr lang="en-US" dirty="0" smtClean="0"/>
              <a:t>, @</a:t>
            </a:r>
            <a:r>
              <a:rPr lang="en-US" dirty="0" err="1" smtClean="0"/>
              <a:t>MayReturnNull</a:t>
            </a:r>
            <a:endParaRPr lang="en-US" dirty="0" smtClean="0"/>
          </a:p>
          <a:p>
            <a:r>
              <a:rPr lang="en-US" dirty="0" err="1" smtClean="0"/>
              <a:t>NullObjectPatterns</a:t>
            </a:r>
            <a:endParaRPr lang="en-US" dirty="0" smtClean="0"/>
          </a:p>
          <a:p>
            <a:r>
              <a:rPr lang="en-US" dirty="0" smtClean="0"/>
              <a:t>Optional in Guava</a:t>
            </a:r>
          </a:p>
          <a:p>
            <a:endParaRPr lang="en-US" dirty="0" smtClean="0"/>
          </a:p>
          <a:p>
            <a:r>
              <a:rPr lang="en-US" dirty="0" smtClean="0"/>
              <a:t>What else</a:t>
            </a:r>
            <a:r>
              <a:rPr lang="en-US" baseline="0" dirty="0" smtClean="0"/>
              <a:t> optional can do: you can always call .equals get it as a set; chain them with or; pull only the populated values out a list of them.</a:t>
            </a:r>
          </a:p>
          <a:p>
            <a:endParaRPr lang="en-US" baseline="0" dirty="0" smtClean="0"/>
          </a:p>
          <a:p>
            <a:r>
              <a:rPr lang="en-US" baseline="0" dirty="0" smtClean="0"/>
              <a:t>I would like to see: transform (map), filter, </a:t>
            </a:r>
            <a:r>
              <a:rPr lang="en-US" baseline="0" dirty="0" err="1" smtClean="0"/>
              <a:t>iter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A03B9-8A8C-45EB-B664-B7C47432550C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628185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biggest benefit is calling .equals.</a:t>
            </a:r>
            <a:r>
              <a:rPr lang="en-US" baseline="0" dirty="0" smtClean="0"/>
              <a:t> Too bad there aren’t more methods on it.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A03B9-8A8C-45EB-B664-B7C47432550C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7019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point is: for</a:t>
            </a:r>
            <a:r>
              <a:rPr lang="en-US" baseline="0" dirty="0" smtClean="0"/>
              <a:t> every variable you change to an immutable value, that’s one fewer thing you have to hold in your head.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A03B9-8A8C-45EB-B664-B7C47432550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4613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CA948-8985-4C88-A988-7188DCEE65B3}" type="datetimeFigureOut">
              <a:rPr lang="en-US" smtClean="0"/>
              <a:t>8/4/12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A12AC-75CC-454C-9022-DD9FD128EB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2207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CA948-8985-4C88-A988-7188DCEE65B3}" type="datetimeFigureOut">
              <a:rPr lang="en-US" smtClean="0"/>
              <a:t>8/4/12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A12AC-75CC-454C-9022-DD9FD128EB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3499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CA948-8985-4C88-A988-7188DCEE65B3}" type="datetimeFigureOut">
              <a:rPr lang="en-US" smtClean="0"/>
              <a:t>8/4/12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A12AC-75CC-454C-9022-DD9FD128EB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230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CA948-8985-4C88-A988-7188DCEE65B3}" type="datetimeFigureOut">
              <a:rPr lang="en-US" smtClean="0"/>
              <a:t>8/4/12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A12AC-75CC-454C-9022-DD9FD128EB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2851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CA948-8985-4C88-A988-7188DCEE65B3}" type="datetimeFigureOut">
              <a:rPr lang="en-US" smtClean="0"/>
              <a:t>8/4/12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A12AC-75CC-454C-9022-DD9FD128EB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2991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CA948-8985-4C88-A988-7188DCEE65B3}" type="datetimeFigureOut">
              <a:rPr lang="en-US" smtClean="0"/>
              <a:t>8/4/12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A12AC-75CC-454C-9022-DD9FD128EB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9337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CA948-8985-4C88-A988-7188DCEE65B3}" type="datetimeFigureOut">
              <a:rPr lang="en-US" smtClean="0"/>
              <a:t>8/4/12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A12AC-75CC-454C-9022-DD9FD128EB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2310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CA948-8985-4C88-A988-7188DCEE65B3}" type="datetimeFigureOut">
              <a:rPr lang="en-US" smtClean="0"/>
              <a:t>8/4/12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A12AC-75CC-454C-9022-DD9FD128EB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1244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CA948-8985-4C88-A988-7188DCEE65B3}" type="datetimeFigureOut">
              <a:rPr lang="en-US" smtClean="0"/>
              <a:t>8/4/12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A12AC-75CC-454C-9022-DD9FD128EB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5929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CA948-8985-4C88-A988-7188DCEE65B3}" type="datetimeFigureOut">
              <a:rPr lang="en-US" smtClean="0"/>
              <a:t>8/4/12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A12AC-75CC-454C-9022-DD9FD128EB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9677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CA948-8985-4C88-A988-7188DCEE65B3}" type="datetimeFigureOut">
              <a:rPr lang="en-US" smtClean="0"/>
              <a:t>8/4/12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A12AC-75CC-454C-9022-DD9FD128EB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429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5CA948-8985-4C88-A988-7188DCEE65B3}" type="datetimeFigureOut">
              <a:rPr lang="en-US" smtClean="0"/>
              <a:t>8/4/12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1A12AC-75CC-454C-9022-DD9FD128EB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8188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1.png"/><Relationship Id="rId3" Type="http://schemas.openxmlformats.org/officeDocument/2006/relationships/image" Target="../media/image53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4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5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4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6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4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7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4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8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9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4" Type="http://schemas.openxmlformats.org/officeDocument/2006/relationships/image" Target="../media/image57.png"/><Relationship Id="rId5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0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4" Type="http://schemas.openxmlformats.org/officeDocument/2006/relationships/image" Target="../media/image57.png"/><Relationship Id="rId5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2.png"/><Relationship Id="rId3" Type="http://schemas.openxmlformats.org/officeDocument/2006/relationships/image" Target="../media/image5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4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4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4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0" Type="http://schemas.openxmlformats.org/officeDocument/2006/relationships/image" Target="../media/image19.jpeg"/><Relationship Id="rId21" Type="http://schemas.openxmlformats.org/officeDocument/2006/relationships/image" Target="../media/image20.jpeg"/><Relationship Id="rId22" Type="http://schemas.openxmlformats.org/officeDocument/2006/relationships/image" Target="../media/image21.jpeg"/><Relationship Id="rId23" Type="http://schemas.openxmlformats.org/officeDocument/2006/relationships/image" Target="../media/image22.png"/><Relationship Id="rId24" Type="http://schemas.openxmlformats.org/officeDocument/2006/relationships/image" Target="../media/image23.jpeg"/><Relationship Id="rId25" Type="http://schemas.openxmlformats.org/officeDocument/2006/relationships/image" Target="../media/image24.jpeg"/><Relationship Id="rId26" Type="http://schemas.openxmlformats.org/officeDocument/2006/relationships/image" Target="../media/image25.png"/><Relationship Id="rId27" Type="http://schemas.openxmlformats.org/officeDocument/2006/relationships/image" Target="../media/image26.png"/><Relationship Id="rId28" Type="http://schemas.openxmlformats.org/officeDocument/2006/relationships/image" Target="../media/image27.png"/><Relationship Id="rId29" Type="http://schemas.openxmlformats.org/officeDocument/2006/relationships/image" Target="../media/image28.gi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30" Type="http://schemas.openxmlformats.org/officeDocument/2006/relationships/image" Target="../media/image29.jpeg"/><Relationship Id="rId31" Type="http://schemas.openxmlformats.org/officeDocument/2006/relationships/image" Target="../media/image30.png"/><Relationship Id="rId32" Type="http://schemas.openxmlformats.org/officeDocument/2006/relationships/image" Target="../media/image31.png"/><Relationship Id="rId9" Type="http://schemas.openxmlformats.org/officeDocument/2006/relationships/image" Target="../media/image8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33" Type="http://schemas.openxmlformats.org/officeDocument/2006/relationships/image" Target="../media/image32.png"/><Relationship Id="rId34" Type="http://schemas.openxmlformats.org/officeDocument/2006/relationships/image" Target="../media/image33.png"/><Relationship Id="rId35" Type="http://schemas.openxmlformats.org/officeDocument/2006/relationships/image" Target="../media/image34.png"/><Relationship Id="rId36" Type="http://schemas.openxmlformats.org/officeDocument/2006/relationships/image" Target="../media/image35.png"/><Relationship Id="rId10" Type="http://schemas.openxmlformats.org/officeDocument/2006/relationships/image" Target="../media/image9.jpeg"/><Relationship Id="rId11" Type="http://schemas.openxmlformats.org/officeDocument/2006/relationships/image" Target="../media/image10.png"/><Relationship Id="rId12" Type="http://schemas.openxmlformats.org/officeDocument/2006/relationships/image" Target="../media/image11.png"/><Relationship Id="rId13" Type="http://schemas.openxmlformats.org/officeDocument/2006/relationships/image" Target="../media/image12.jpeg"/><Relationship Id="rId14" Type="http://schemas.openxmlformats.org/officeDocument/2006/relationships/image" Target="../media/image13.png"/><Relationship Id="rId15" Type="http://schemas.openxmlformats.org/officeDocument/2006/relationships/image" Target="../media/image14.png"/><Relationship Id="rId16" Type="http://schemas.openxmlformats.org/officeDocument/2006/relationships/image" Target="../media/image15.png"/><Relationship Id="rId17" Type="http://schemas.openxmlformats.org/officeDocument/2006/relationships/image" Target="../media/image16.gif"/><Relationship Id="rId18" Type="http://schemas.openxmlformats.org/officeDocument/2006/relationships/image" Target="../media/image17.png"/><Relationship Id="rId19" Type="http://schemas.openxmlformats.org/officeDocument/2006/relationships/image" Target="../media/image18.png"/><Relationship Id="rId37" Type="http://schemas.openxmlformats.org/officeDocument/2006/relationships/image" Target="../media/image36.png"/><Relationship Id="rId38" Type="http://schemas.openxmlformats.org/officeDocument/2006/relationships/image" Target="../media/image37.png"/><Relationship Id="rId39" Type="http://schemas.openxmlformats.org/officeDocument/2006/relationships/image" Target="../media/image38.png"/><Relationship Id="rId40" Type="http://schemas.openxmlformats.org/officeDocument/2006/relationships/image" Target="../media/image39.png"/><Relationship Id="rId41" Type="http://schemas.openxmlformats.org/officeDocument/2006/relationships/image" Target="../media/image40.png"/><Relationship Id="rId42" Type="http://schemas.openxmlformats.org/officeDocument/2006/relationships/image" Target="../media/image41.png"/><Relationship Id="rId43" Type="http://schemas.openxmlformats.org/officeDocument/2006/relationships/image" Target="../media/image42.jpeg"/><Relationship Id="rId44" Type="http://schemas.openxmlformats.org/officeDocument/2006/relationships/image" Target="../media/image4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4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4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4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Relationship Id="rId3" Type="http://schemas.openxmlformats.org/officeDocument/2006/relationships/image" Target="../media/image5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Relationship Id="rId3" Type="http://schemas.openxmlformats.org/officeDocument/2006/relationships/image" Target="../media/image5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3.png"/><Relationship Id="rId3" Type="http://schemas.openxmlformats.org/officeDocument/2006/relationships/image" Target="../media/image5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4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4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4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4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4" Type="http://schemas.openxmlformats.org/officeDocument/2006/relationships/image" Target="../media/image45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4" Type="http://schemas.openxmlformats.org/officeDocument/2006/relationships/image" Target="../media/image52.png"/><Relationship Id="rId5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4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4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4" Type="http://schemas.openxmlformats.org/officeDocument/2006/relationships/image" Target="../media/image60.jpeg"/><Relationship Id="rId5" Type="http://schemas.openxmlformats.org/officeDocument/2006/relationships/image" Target="../media/image61.jpeg"/><Relationship Id="rId6" Type="http://schemas.openxmlformats.org/officeDocument/2006/relationships/image" Target="../media/image62.jpeg"/><Relationship Id="rId7" Type="http://schemas.openxmlformats.org/officeDocument/2006/relationships/image" Target="../media/image63.jpeg"/><Relationship Id="rId8" Type="http://schemas.openxmlformats.org/officeDocument/2006/relationships/image" Target="../media/image64.png"/><Relationship Id="rId9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4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4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4" Type="http://schemas.openxmlformats.org/officeDocument/2006/relationships/image" Target="../media/image62.jpeg"/><Relationship Id="rId5" Type="http://schemas.openxmlformats.org/officeDocument/2006/relationships/image" Target="../media/image64.png"/><Relationship Id="rId6" Type="http://schemas.openxmlformats.org/officeDocument/2006/relationships/image" Target="../media/image57.png"/><Relationship Id="rId7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4" Type="http://schemas.openxmlformats.org/officeDocument/2006/relationships/image" Target="../media/image66.jpeg"/><Relationship Id="rId5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6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4" Type="http://schemas.openxmlformats.org/officeDocument/2006/relationships/image" Target="../media/image53.png"/><Relationship Id="rId5" Type="http://schemas.openxmlformats.org/officeDocument/2006/relationships/image" Target="../media/image6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4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4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4" Type="http://schemas.openxmlformats.org/officeDocument/2006/relationships/image" Target="../media/image70.jpeg"/><Relationship Id="rId5" Type="http://schemas.openxmlformats.org/officeDocument/2006/relationships/image" Target="../media/image55.png"/><Relationship Id="rId6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4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4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4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4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4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4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4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4" Type="http://schemas.openxmlformats.org/officeDocument/2006/relationships/image" Target="../media/image66.jpeg"/><Relationship Id="rId5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4" Type="http://schemas.openxmlformats.org/officeDocument/2006/relationships/image" Target="../media/image7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4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4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4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4" Type="http://schemas.openxmlformats.org/officeDocument/2006/relationships/image" Target="../media/image54.png"/><Relationship Id="rId5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54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4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Relationship Id="rId3" Type="http://schemas.openxmlformats.org/officeDocument/2006/relationships/image" Target="../media/image49.jpe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4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4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Relationship Id="rId3" Type="http://schemas.openxmlformats.org/officeDocument/2006/relationships/image" Target="../media/image71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4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4" Type="http://schemas.openxmlformats.org/officeDocument/2006/relationships/image" Target="../media/image66.jpeg"/><Relationship Id="rId5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4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4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4" Type="http://schemas.openxmlformats.org/officeDocument/2006/relationships/image" Target="../media/image54.png"/><Relationship Id="rId5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4" Type="http://schemas.openxmlformats.org/officeDocument/2006/relationships/image" Target="../media/image55.png"/><Relationship Id="rId5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4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4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4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4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4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4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4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cala-lang.org/api/current/scala/collection/GenIterable.html" TargetMode="External"/><Relationship Id="rId4" Type="http://schemas.openxmlformats.org/officeDocument/2006/relationships/hyperlink" Target="http://www.scala-lang.org/api/current/scala/Boolean.html" TargetMode="External"/><Relationship Id="rId5" Type="http://schemas.openxmlformats.org/officeDocument/2006/relationships/image" Target="../media/image56.png"/><Relationship Id="rId6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scala-lang.org/api/current/scala/Int.html" TargetMode="Externa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4" Type="http://schemas.openxmlformats.org/officeDocument/2006/relationships/image" Target="../media/image57.png"/><Relationship Id="rId5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4" Type="http://schemas.openxmlformats.org/officeDocument/2006/relationships/image" Target="../media/image57.png"/><Relationship Id="rId5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4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4" Type="http://schemas.openxmlformats.org/officeDocument/2006/relationships/image" Target="../media/image72.jpeg"/><Relationship Id="rId5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4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4" Type="http://schemas.openxmlformats.org/officeDocument/2006/relationships/image" Target="../media/image72.jpeg"/><Relationship Id="rId5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7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6.png"/><Relationship Id="rId3" Type="http://schemas.openxmlformats.org/officeDocument/2006/relationships/image" Target="../media/image53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4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8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4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9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4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0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4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Relationship Id="rId3" Type="http://schemas.openxmlformats.org/officeDocument/2006/relationships/image" Target="../media/image76.pn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6.png"/><Relationship Id="rId3" Type="http://schemas.openxmlformats.org/officeDocument/2006/relationships/image" Target="../media/image57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4" Type="http://schemas.openxmlformats.org/officeDocument/2006/relationships/image" Target="../media/image77.jpeg"/><Relationship Id="rId5" Type="http://schemas.microsoft.com/office/2007/relationships/hdphoto" Target="../media/hdphoto1.wdp"/><Relationship Id="rId6" Type="http://schemas.openxmlformats.org/officeDocument/2006/relationships/image" Target="../media/image57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6.png"/><Relationship Id="rId3" Type="http://schemas.openxmlformats.org/officeDocument/2006/relationships/image" Target="../media/image57.png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6.png"/><Relationship Id="rId3" Type="http://schemas.openxmlformats.org/officeDocument/2006/relationships/image" Target="../media/image57.pn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6.png"/><Relationship Id="rId3" Type="http://schemas.openxmlformats.org/officeDocument/2006/relationships/image" Target="../media/image57.png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0" Type="http://schemas.openxmlformats.org/officeDocument/2006/relationships/image" Target="../media/image19.jpeg"/><Relationship Id="rId21" Type="http://schemas.openxmlformats.org/officeDocument/2006/relationships/image" Target="../media/image20.jpeg"/><Relationship Id="rId22" Type="http://schemas.openxmlformats.org/officeDocument/2006/relationships/image" Target="../media/image21.jpeg"/><Relationship Id="rId23" Type="http://schemas.openxmlformats.org/officeDocument/2006/relationships/image" Target="../media/image22.png"/><Relationship Id="rId24" Type="http://schemas.openxmlformats.org/officeDocument/2006/relationships/image" Target="../media/image23.jpeg"/><Relationship Id="rId25" Type="http://schemas.openxmlformats.org/officeDocument/2006/relationships/image" Target="../media/image24.jpeg"/><Relationship Id="rId26" Type="http://schemas.openxmlformats.org/officeDocument/2006/relationships/image" Target="../media/image25.png"/><Relationship Id="rId27" Type="http://schemas.openxmlformats.org/officeDocument/2006/relationships/image" Target="../media/image26.png"/><Relationship Id="rId28" Type="http://schemas.openxmlformats.org/officeDocument/2006/relationships/image" Target="../media/image27.png"/><Relationship Id="rId29" Type="http://schemas.openxmlformats.org/officeDocument/2006/relationships/image" Target="../media/image28.gi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30" Type="http://schemas.openxmlformats.org/officeDocument/2006/relationships/image" Target="../media/image29.jpeg"/><Relationship Id="rId31" Type="http://schemas.openxmlformats.org/officeDocument/2006/relationships/image" Target="../media/image30.png"/><Relationship Id="rId32" Type="http://schemas.openxmlformats.org/officeDocument/2006/relationships/image" Target="../media/image31.png"/><Relationship Id="rId9" Type="http://schemas.openxmlformats.org/officeDocument/2006/relationships/image" Target="../media/image8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33" Type="http://schemas.openxmlformats.org/officeDocument/2006/relationships/image" Target="../media/image32.png"/><Relationship Id="rId34" Type="http://schemas.openxmlformats.org/officeDocument/2006/relationships/image" Target="../media/image33.png"/><Relationship Id="rId35" Type="http://schemas.openxmlformats.org/officeDocument/2006/relationships/image" Target="../media/image34.png"/><Relationship Id="rId36" Type="http://schemas.openxmlformats.org/officeDocument/2006/relationships/image" Target="../media/image35.png"/><Relationship Id="rId10" Type="http://schemas.openxmlformats.org/officeDocument/2006/relationships/image" Target="../media/image9.jpeg"/><Relationship Id="rId11" Type="http://schemas.openxmlformats.org/officeDocument/2006/relationships/image" Target="../media/image10.png"/><Relationship Id="rId12" Type="http://schemas.openxmlformats.org/officeDocument/2006/relationships/image" Target="../media/image11.png"/><Relationship Id="rId13" Type="http://schemas.openxmlformats.org/officeDocument/2006/relationships/image" Target="../media/image12.jpeg"/><Relationship Id="rId14" Type="http://schemas.openxmlformats.org/officeDocument/2006/relationships/image" Target="../media/image13.png"/><Relationship Id="rId15" Type="http://schemas.openxmlformats.org/officeDocument/2006/relationships/image" Target="../media/image14.png"/><Relationship Id="rId16" Type="http://schemas.openxmlformats.org/officeDocument/2006/relationships/image" Target="../media/image15.png"/><Relationship Id="rId17" Type="http://schemas.openxmlformats.org/officeDocument/2006/relationships/image" Target="../media/image16.gif"/><Relationship Id="rId18" Type="http://schemas.openxmlformats.org/officeDocument/2006/relationships/image" Target="../media/image17.png"/><Relationship Id="rId19" Type="http://schemas.openxmlformats.org/officeDocument/2006/relationships/image" Target="../media/image18.png"/><Relationship Id="rId37" Type="http://schemas.openxmlformats.org/officeDocument/2006/relationships/image" Target="../media/image36.png"/><Relationship Id="rId38" Type="http://schemas.openxmlformats.org/officeDocument/2006/relationships/image" Target="../media/image37.png"/><Relationship Id="rId39" Type="http://schemas.openxmlformats.org/officeDocument/2006/relationships/image" Target="../media/image38.png"/><Relationship Id="rId40" Type="http://schemas.openxmlformats.org/officeDocument/2006/relationships/image" Target="../media/image39.png"/><Relationship Id="rId41" Type="http://schemas.openxmlformats.org/officeDocument/2006/relationships/image" Target="../media/image40.png"/><Relationship Id="rId42" Type="http://schemas.openxmlformats.org/officeDocument/2006/relationships/image" Target="../media/image41.png"/><Relationship Id="rId43" Type="http://schemas.openxmlformats.org/officeDocument/2006/relationships/image" Target="../media/image42.jpeg"/><Relationship Id="rId44" Type="http://schemas.openxmlformats.org/officeDocument/2006/relationships/image" Target="../media/image43.png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1000" y="2819400"/>
            <a:ext cx="8534400" cy="1470025"/>
          </a:xfrm>
        </p:spPr>
        <p:txBody>
          <a:bodyPr/>
          <a:lstStyle/>
          <a:p>
            <a:r>
              <a:rPr lang="en-US" dirty="0" smtClean="0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Functional Principles for OO Development</a:t>
            </a:r>
            <a:endParaRPr lang="en-US" dirty="0"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943600" y="5410200"/>
            <a:ext cx="2209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@</a:t>
            </a:r>
            <a:r>
              <a:rPr lang="en-US" sz="2400" dirty="0" err="1" smtClean="0"/>
              <a:t>jessitron</a:t>
            </a:r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685800" y="5410200"/>
            <a:ext cx="2743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Jessica Kerr</a:t>
            </a:r>
            <a:endParaRPr lang="en-US" sz="28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897989" y="-2831186"/>
            <a:ext cx="1530050" cy="8564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1753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0"/>
            <a:ext cx="1225251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590800" y="1752600"/>
            <a:ext cx="297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Immutability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2590800" y="2667000"/>
            <a:ext cx="381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Verbs Are People Too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2590800" y="3657600"/>
            <a:ext cx="320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Declarative Style</a:t>
            </a:r>
            <a:endParaRPr 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2590800" y="4648200"/>
            <a:ext cx="3124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Strong Typing</a:t>
            </a:r>
            <a:endParaRPr lang="en-US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2628900" y="5562600"/>
            <a:ext cx="259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Lazy Evaluation</a:t>
            </a:r>
            <a:endParaRPr lang="en-US" sz="2400" dirty="0"/>
          </a:p>
        </p:txBody>
      </p:sp>
      <p:sp>
        <p:nvSpPr>
          <p:cNvPr id="12" name="TextBox 11"/>
          <p:cNvSpPr txBox="1"/>
          <p:nvPr/>
        </p:nvSpPr>
        <p:spPr>
          <a:xfrm>
            <a:off x="2590800" y="762000"/>
            <a:ext cx="297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Data In, Data Out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3153872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Null Is Your Enemy</a:t>
            </a:r>
            <a:endParaRPr lang="en-US" dirty="0"/>
          </a:p>
        </p:txBody>
      </p:sp>
      <p:sp>
        <p:nvSpPr>
          <p:cNvPr id="10" name="Subtitle 9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26050"/>
            <a:ext cx="9144000" cy="16319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1828800" cy="1971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065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it?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2438400"/>
            <a:ext cx="8229600" cy="368776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A null reference is not a valid object reference. Let’s stop treating it like one.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26050"/>
            <a:ext cx="9144000" cy="16319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1828800" cy="1793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883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26050"/>
            <a:ext cx="9144000" cy="16319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 already do it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2646404" y="1619250"/>
            <a:ext cx="4668796" cy="3924300"/>
            <a:chOff x="2646404" y="1619250"/>
            <a:chExt cx="4668796" cy="3924300"/>
          </a:xfrm>
        </p:grpSpPr>
        <p:sp>
          <p:nvSpPr>
            <p:cNvPr id="5" name="Rectangle 4"/>
            <p:cNvSpPr/>
            <p:nvPr/>
          </p:nvSpPr>
          <p:spPr>
            <a:xfrm>
              <a:off x="3943863" y="1619250"/>
              <a:ext cx="1750541" cy="16002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dirty="0" err="1" smtClean="0"/>
                <a:t>Thingiebob</a:t>
              </a:r>
              <a:endParaRPr lang="en-US" dirty="0" smtClean="0"/>
            </a:p>
            <a:p>
              <a:pPr algn="ctr"/>
              <a:endParaRPr lang="en-US" dirty="0" smtClean="0"/>
            </a:p>
            <a:p>
              <a:pPr algn="ctr"/>
              <a:r>
                <a:rPr lang="en-US" dirty="0" err="1" smtClean="0"/>
                <a:t>doStuff</a:t>
              </a:r>
              <a:r>
                <a:rPr lang="en-US" dirty="0" smtClean="0"/>
                <a:t>()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5257800" y="3943350"/>
              <a:ext cx="2057400" cy="16002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dirty="0" err="1" smtClean="0"/>
                <a:t>NullThingiebob</a:t>
              </a:r>
              <a:endParaRPr lang="en-US" dirty="0" smtClean="0"/>
            </a:p>
            <a:p>
              <a:pPr algn="ctr"/>
              <a:endParaRPr lang="en-US" dirty="0" smtClean="0"/>
            </a:p>
            <a:p>
              <a:pPr algn="ctr"/>
              <a:r>
                <a:rPr lang="en-US" dirty="0" err="1" smtClean="0"/>
                <a:t>doStuff</a:t>
              </a:r>
              <a:r>
                <a:rPr lang="en-US" dirty="0" smtClean="0"/>
                <a:t>() {}</a:t>
              </a:r>
            </a:p>
          </p:txBody>
        </p:sp>
        <p:cxnSp>
          <p:nvCxnSpPr>
            <p:cNvPr id="8" name="Straight Arrow Connector 7"/>
            <p:cNvCxnSpPr>
              <a:stCxn id="6" idx="0"/>
              <a:endCxn id="5" idx="2"/>
            </p:cNvCxnSpPr>
            <p:nvPr/>
          </p:nvCxnSpPr>
          <p:spPr>
            <a:xfrm flipH="1" flipV="1">
              <a:off x="4819134" y="3219450"/>
              <a:ext cx="1467366" cy="7239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11"/>
            <p:cNvSpPr/>
            <p:nvPr/>
          </p:nvSpPr>
          <p:spPr>
            <a:xfrm>
              <a:off x="2646404" y="3943350"/>
              <a:ext cx="2077995" cy="16002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dirty="0" err="1" smtClean="0"/>
                <a:t>SomeThingiebob</a:t>
              </a:r>
              <a:endParaRPr lang="en-US" dirty="0" smtClean="0"/>
            </a:p>
            <a:p>
              <a:pPr algn="ctr"/>
              <a:endParaRPr lang="en-US" dirty="0" smtClean="0"/>
            </a:p>
            <a:p>
              <a:pPr algn="ctr"/>
              <a:r>
                <a:rPr lang="en-US" dirty="0" err="1" smtClean="0"/>
                <a:t>doStuff</a:t>
              </a:r>
              <a:r>
                <a:rPr lang="en-US" dirty="0" smtClean="0"/>
                <a:t>() {…}</a:t>
              </a:r>
            </a:p>
          </p:txBody>
        </p:sp>
        <p:cxnSp>
          <p:nvCxnSpPr>
            <p:cNvPr id="13" name="Straight Arrow Connector 12"/>
            <p:cNvCxnSpPr>
              <a:stCxn id="12" idx="0"/>
              <a:endCxn id="5" idx="2"/>
            </p:cNvCxnSpPr>
            <p:nvPr/>
          </p:nvCxnSpPr>
          <p:spPr>
            <a:xfrm flipV="1">
              <a:off x="3685402" y="3219450"/>
              <a:ext cx="1133732" cy="7239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" name="Picture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1828800" cy="1793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574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1828800" cy="19710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26050"/>
            <a:ext cx="9144000" cy="16319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the point?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2400" y="2895600"/>
            <a:ext cx="8763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err="1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NullReferenceException</a:t>
            </a:r>
            <a:endParaRPr lang="en-US" sz="4800" b="1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sp>
        <p:nvSpPr>
          <p:cNvPr id="6" name="&quot;No&quot; Symbol 5"/>
          <p:cNvSpPr/>
          <p:nvPr/>
        </p:nvSpPr>
        <p:spPr>
          <a:xfrm>
            <a:off x="152400" y="1318230"/>
            <a:ext cx="8839200" cy="4267200"/>
          </a:xfrm>
          <a:prstGeom prst="noSmoking">
            <a:avLst/>
          </a:prstGeom>
          <a:solidFill>
            <a:srgbClr val="FF0000">
              <a:alpha val="77000"/>
            </a:srgbClr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3259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26050"/>
            <a:ext cx="9144000" cy="16319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4150" y="274638"/>
            <a:ext cx="667265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Defeating null in functional languages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311608" y="1600200"/>
            <a:ext cx="1750541" cy="1600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dirty="0" smtClean="0"/>
              <a:t>Option&lt;T&gt;</a:t>
            </a:r>
          </a:p>
          <a:p>
            <a:pPr algn="ctr"/>
            <a:endParaRPr lang="en-US" dirty="0" smtClean="0"/>
          </a:p>
        </p:txBody>
      </p:sp>
      <p:sp>
        <p:nvSpPr>
          <p:cNvPr id="5" name="Rectangle 4"/>
          <p:cNvSpPr/>
          <p:nvPr/>
        </p:nvSpPr>
        <p:spPr>
          <a:xfrm>
            <a:off x="4592594" y="3924300"/>
            <a:ext cx="1746422" cy="1600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dirty="0" smtClean="0"/>
              <a:t>None</a:t>
            </a:r>
          </a:p>
        </p:txBody>
      </p:sp>
      <p:cxnSp>
        <p:nvCxnSpPr>
          <p:cNvPr id="6" name="Straight Arrow Connector 5"/>
          <p:cNvCxnSpPr>
            <a:stCxn id="5" idx="0"/>
            <a:endCxn id="4" idx="2"/>
          </p:cNvCxnSpPr>
          <p:nvPr/>
        </p:nvCxnSpPr>
        <p:spPr>
          <a:xfrm flipH="1" flipV="1">
            <a:off x="4186879" y="3200400"/>
            <a:ext cx="1278926" cy="7239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2014150" y="3924300"/>
            <a:ext cx="1828800" cy="1600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dirty="0" smtClean="0"/>
              <a:t>Some&lt;T&gt;</a:t>
            </a:r>
          </a:p>
        </p:txBody>
      </p:sp>
      <p:cxnSp>
        <p:nvCxnSpPr>
          <p:cNvPr id="8" name="Straight Arrow Connector 7"/>
          <p:cNvCxnSpPr>
            <a:stCxn id="7" idx="0"/>
            <a:endCxn id="4" idx="2"/>
          </p:cNvCxnSpPr>
          <p:nvPr/>
        </p:nvCxnSpPr>
        <p:spPr>
          <a:xfrm flipV="1">
            <a:off x="2928550" y="3200400"/>
            <a:ext cx="1258329" cy="7239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1828800" cy="1793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484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F#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Display pattern match on option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5836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C#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099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274638"/>
            <a:ext cx="8229600" cy="1143000"/>
          </a:xfrm>
        </p:spPr>
        <p:txBody>
          <a:bodyPr/>
          <a:lstStyle/>
          <a:p>
            <a:r>
              <a:rPr lang="en-US" dirty="0" smtClean="0"/>
              <a:t>Defeating null in Java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62000" y="3561844"/>
            <a:ext cx="508658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Calibri" pitchFamily="34" charset="0"/>
                <a:cs typeface="Calibri" pitchFamily="34" charset="0"/>
              </a:rPr>
              <a:t> if (</a:t>
            </a:r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banana.isPresent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()) {</a:t>
            </a:r>
          </a:p>
          <a:p>
            <a:r>
              <a:rPr lang="en-US" sz="2800" dirty="0" smtClean="0">
                <a:latin typeface="Calibri" pitchFamily="34" charset="0"/>
                <a:cs typeface="Calibri" pitchFamily="34" charset="0"/>
              </a:rPr>
              <a:t>    String contents = </a:t>
            </a:r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banana.get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(); </a:t>
            </a:r>
          </a:p>
          <a:p>
            <a:r>
              <a:rPr lang="en-US" sz="2800" dirty="0" smtClean="0">
                <a:latin typeface="Calibri" pitchFamily="34" charset="0"/>
                <a:cs typeface="Calibri" pitchFamily="34" charset="0"/>
              </a:rPr>
              <a:t>}   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57881" y="1981200"/>
            <a:ext cx="7848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Calibri" pitchFamily="34" charset="0"/>
                <a:cs typeface="Calibri" pitchFamily="34" charset="0"/>
              </a:rPr>
              <a:t> Optional&lt;String&gt; banana = </a:t>
            </a:r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Optional.of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("banana");</a:t>
            </a:r>
          </a:p>
          <a:p>
            <a:r>
              <a:rPr lang="en-US" sz="2800" dirty="0" smtClean="0">
                <a:latin typeface="Calibri" pitchFamily="34" charset="0"/>
                <a:cs typeface="Calibri" pitchFamily="34" charset="0"/>
              </a:rPr>
              <a:t> Optional&lt;String&gt; </a:t>
            </a:r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noBanana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 = </a:t>
            </a:r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Optional.absent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();</a:t>
            </a:r>
          </a:p>
        </p:txBody>
      </p:sp>
      <p:pic>
        <p:nvPicPr>
          <p:cNvPr id="7170" name="Picture 2" descr="http://www.bellybytes.com/food/images/guava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3200400"/>
            <a:ext cx="2266950" cy="1885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1828800" cy="179324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26050"/>
            <a:ext cx="9144000" cy="163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200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274638"/>
            <a:ext cx="8229600" cy="1143000"/>
          </a:xfrm>
        </p:spPr>
        <p:txBody>
          <a:bodyPr/>
          <a:lstStyle/>
          <a:p>
            <a:r>
              <a:rPr lang="en-US" dirty="0" smtClean="0"/>
              <a:t>Defeating null in Java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066800" y="2454876"/>
            <a:ext cx="69342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err="1" smtClean="0"/>
              <a:t>Optional.fromNullable</a:t>
            </a:r>
            <a:r>
              <a:rPr lang="en-US" sz="2800" dirty="0" smtClean="0"/>
              <a:t>(</a:t>
            </a:r>
            <a:r>
              <a:rPr lang="en-US" sz="2800" dirty="0" err="1" smtClean="0"/>
              <a:t>mightBeNull</a:t>
            </a:r>
            <a:r>
              <a:rPr lang="en-US" sz="2800" dirty="0" smtClean="0"/>
              <a:t>);</a:t>
            </a:r>
          </a:p>
        </p:txBody>
      </p:sp>
      <p:pic>
        <p:nvPicPr>
          <p:cNvPr id="4098" name="Picture 2" descr="http://www.bellybytes.com/food/images/guava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3124200"/>
            <a:ext cx="2266950" cy="1885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1828800" cy="17932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26050"/>
            <a:ext cx="9144000" cy="163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937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489753" y="0"/>
            <a:ext cx="6164494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657599" y="762000"/>
            <a:ext cx="1828800" cy="523220"/>
          </a:xfrm>
          <a:prstGeom prst="rect">
            <a:avLst/>
          </a:prstGeom>
          <a:solidFill>
            <a:schemeClr val="bg1">
              <a:alpha val="57000"/>
            </a:schemeClr>
          </a:solidFill>
          <a:effectLst>
            <a:softEdge rad="3175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latin typeface="Arial" pitchFamily="34" charset="0"/>
                <a:cs typeface="Arial" pitchFamily="34" charset="0"/>
              </a:rPr>
              <a:t>Principle</a:t>
            </a:r>
            <a:endParaRPr lang="en-US" sz="28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371600" y="1905000"/>
            <a:ext cx="2133600" cy="523220"/>
          </a:xfrm>
          <a:prstGeom prst="rect">
            <a:avLst/>
          </a:prstGeom>
          <a:solidFill>
            <a:schemeClr val="bg1">
              <a:alpha val="57000"/>
            </a:schemeClr>
          </a:solidFill>
          <a:effectLst>
            <a:softEdge rad="3175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latin typeface="Arial" pitchFamily="34" charset="0"/>
                <a:cs typeface="Arial" pitchFamily="34" charset="0"/>
              </a:rPr>
              <a:t>What is it?</a:t>
            </a:r>
            <a:endParaRPr lang="en-US" sz="28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90600" y="4349578"/>
            <a:ext cx="3200400" cy="523220"/>
          </a:xfrm>
          <a:prstGeom prst="rect">
            <a:avLst/>
          </a:prstGeom>
          <a:solidFill>
            <a:schemeClr val="bg1">
              <a:alpha val="57000"/>
            </a:schemeClr>
          </a:solidFill>
          <a:effectLst>
            <a:softEdge rad="3175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latin typeface="Arial" pitchFamily="34" charset="0"/>
                <a:cs typeface="Arial" pitchFamily="34" charset="0"/>
              </a:rPr>
              <a:t>We already do it</a:t>
            </a:r>
            <a:endParaRPr lang="en-US" sz="28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895600" y="5562600"/>
            <a:ext cx="3505200" cy="523220"/>
          </a:xfrm>
          <a:prstGeom prst="rect">
            <a:avLst/>
          </a:prstGeom>
          <a:solidFill>
            <a:schemeClr val="bg1">
              <a:alpha val="57000"/>
            </a:schemeClr>
          </a:solidFill>
          <a:effectLst>
            <a:softEdge rad="3175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latin typeface="Arial" pitchFamily="34" charset="0"/>
                <a:cs typeface="Arial" pitchFamily="34" charset="0"/>
              </a:rPr>
              <a:t>What’s the point?</a:t>
            </a:r>
            <a:endParaRPr lang="en-US" sz="28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172200" y="4343400"/>
            <a:ext cx="911311" cy="523220"/>
          </a:xfrm>
          <a:prstGeom prst="rect">
            <a:avLst/>
          </a:prstGeom>
          <a:solidFill>
            <a:schemeClr val="bg1">
              <a:alpha val="57000"/>
            </a:schemeClr>
          </a:solidFill>
          <a:effectLst>
            <a:softEdge rad="3175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latin typeface="Arial" pitchFamily="34" charset="0"/>
                <a:cs typeface="Arial" pitchFamily="34" charset="0"/>
              </a:rPr>
              <a:t>F#</a:t>
            </a:r>
            <a:endParaRPr lang="en-US" sz="28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248400" y="1981200"/>
            <a:ext cx="811427" cy="523220"/>
          </a:xfrm>
          <a:prstGeom prst="rect">
            <a:avLst/>
          </a:prstGeom>
          <a:solidFill>
            <a:schemeClr val="bg1">
              <a:alpha val="57000"/>
            </a:schemeClr>
          </a:solidFill>
          <a:effectLst>
            <a:softEdge rad="3175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latin typeface="Arial" pitchFamily="34" charset="0"/>
                <a:cs typeface="Arial" pitchFamily="34" charset="0"/>
              </a:rPr>
              <a:t>C#</a:t>
            </a:r>
            <a:endParaRPr lang="en-US" sz="2800" b="1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61590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Data In, Data Out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26050"/>
            <a:ext cx="9144000" cy="16319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1828800" cy="1971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5041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1828800" cy="19710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the point?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86000"/>
            <a:ext cx="8229600" cy="3840163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Testable</a:t>
            </a:r>
          </a:p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r>
              <a:rPr lang="en-US" dirty="0" smtClean="0"/>
              <a:t>Easier to understand</a:t>
            </a:r>
          </a:p>
          <a:p>
            <a:pPr marL="0" indent="0" algn="ctr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26050"/>
            <a:ext cx="9144000" cy="163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126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un 13"/>
          <p:cNvSpPr/>
          <p:nvPr/>
        </p:nvSpPr>
        <p:spPr>
          <a:xfrm>
            <a:off x="914400" y="-631"/>
            <a:ext cx="6858000" cy="6705600"/>
          </a:xfrm>
          <a:prstGeom prst="sun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74638"/>
            <a:ext cx="8382000" cy="1143000"/>
          </a:xfrm>
        </p:spPr>
        <p:txBody>
          <a:bodyPr/>
          <a:lstStyle/>
          <a:p>
            <a:r>
              <a:rPr lang="en-US" dirty="0" smtClean="0"/>
              <a:t>Data In -&gt; ? -&gt; Data out</a:t>
            </a:r>
            <a:endParaRPr lang="en-US" dirty="0"/>
          </a:p>
        </p:txBody>
      </p:sp>
      <p:sp>
        <p:nvSpPr>
          <p:cNvPr id="8" name="Chord 7"/>
          <p:cNvSpPr/>
          <p:nvPr/>
        </p:nvSpPr>
        <p:spPr>
          <a:xfrm>
            <a:off x="1905000" y="2667000"/>
            <a:ext cx="1143000" cy="1066800"/>
          </a:xfrm>
          <a:prstGeom prst="chor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input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Teardrop 8"/>
          <p:cNvSpPr/>
          <p:nvPr/>
        </p:nvSpPr>
        <p:spPr>
          <a:xfrm>
            <a:off x="5562600" y="2895600"/>
            <a:ext cx="1447800" cy="914400"/>
          </a:xfrm>
          <a:prstGeom prst="teardrop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output</a:t>
            </a:r>
            <a:endParaRPr lang="en-US" dirty="0">
              <a:solidFill>
                <a:srgbClr val="000000"/>
              </a:solidFill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2971800" y="3200400"/>
            <a:ext cx="4572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5105400" y="3200400"/>
            <a:ext cx="3048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Cloud 2"/>
          <p:cNvSpPr/>
          <p:nvPr/>
        </p:nvSpPr>
        <p:spPr>
          <a:xfrm>
            <a:off x="3657600" y="5943600"/>
            <a:ext cx="1295400" cy="685800"/>
          </a:xfrm>
          <a:prstGeom prst="cloud">
            <a:avLst/>
          </a:prstGeom>
          <a:solidFill>
            <a:srgbClr val="800000"/>
          </a:solidFill>
          <a:ln>
            <a:solidFill>
              <a:srgbClr val="8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505200" y="2514600"/>
            <a:ext cx="1447800" cy="1447800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93371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8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43200000">
                                      <p:cBhvr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3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7959E-6 -0.46688 L -4.77959E-6 5.61371E-6 " pathEditMode="relative" ptsTypes="AA">
                                      <p:cBhvr>
                                        <p:cTn id="27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14" grpId="2" animBg="1"/>
      <p:bldP spid="3" grpId="0" animBg="1"/>
      <p:bldP spid="3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 already do 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2133600"/>
            <a:ext cx="8229600" cy="3992563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Injection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 algn="ctr">
              <a:buNone/>
            </a:pPr>
            <a:r>
              <a:rPr lang="en-US" dirty="0" smtClean="0"/>
              <a:t>Utility methods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26050"/>
            <a:ext cx="9144000" cy="16319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1828800" cy="1793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341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good functions: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2133600"/>
            <a:ext cx="8229600" cy="3992563"/>
          </a:xfrm>
        </p:spPr>
        <p:txBody>
          <a:bodyPr/>
          <a:lstStyle/>
          <a:p>
            <a:pPr marL="0" indent="0" algn="ctr">
              <a:lnSpc>
                <a:spcPct val="130000"/>
              </a:lnSpc>
              <a:buNone/>
            </a:pPr>
            <a:r>
              <a:rPr lang="en-US" dirty="0" smtClean="0"/>
              <a:t>1. Don’t access global state</a:t>
            </a:r>
          </a:p>
          <a:p>
            <a:pPr marL="0" indent="0" algn="ctr">
              <a:lnSpc>
                <a:spcPct val="130000"/>
              </a:lnSpc>
              <a:buNone/>
            </a:pPr>
            <a:r>
              <a:rPr lang="en-US" dirty="0" smtClean="0"/>
              <a:t>2. Don’t modify the input</a:t>
            </a:r>
          </a:p>
          <a:p>
            <a:pPr marL="0" indent="0" algn="ctr">
              <a:lnSpc>
                <a:spcPct val="130000"/>
              </a:lnSpc>
              <a:buNone/>
            </a:pPr>
            <a:r>
              <a:rPr lang="en-US" dirty="0" smtClean="0"/>
              <a:t>3. Don’t bother the rest of the world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26050"/>
            <a:ext cx="9144000" cy="163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5462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What’s the point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2133600"/>
            <a:ext cx="8229600" cy="3992563"/>
          </a:xfrm>
        </p:spPr>
        <p:txBody>
          <a:bodyPr/>
          <a:lstStyle/>
          <a:p>
            <a:pPr marL="0" indent="0" algn="ctr">
              <a:lnSpc>
                <a:spcPct val="130000"/>
              </a:lnSpc>
              <a:buNone/>
            </a:pPr>
            <a:r>
              <a:rPr lang="en-US" dirty="0" smtClean="0"/>
              <a:t>Think about the data flow.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26050"/>
            <a:ext cx="9144000" cy="16319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1828800" cy="1971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0500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581400" y="152400"/>
            <a:ext cx="1219200" cy="914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Get unused deposits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3505200" y="1219200"/>
            <a:ext cx="1447800" cy="914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Get unused donations</a:t>
            </a:r>
            <a:endParaRPr lang="en-US" dirty="0"/>
          </a:p>
        </p:txBody>
      </p:sp>
      <p:sp>
        <p:nvSpPr>
          <p:cNvPr id="5" name="Connector 4"/>
          <p:cNvSpPr/>
          <p:nvPr/>
        </p:nvSpPr>
        <p:spPr>
          <a:xfrm>
            <a:off x="4038600" y="6248400"/>
            <a:ext cx="381000" cy="381000"/>
          </a:xfrm>
          <a:prstGeom prst="flowChartConnector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Curved Connector 8"/>
          <p:cNvCxnSpPr>
            <a:stCxn id="3" idx="3"/>
            <a:endCxn id="5" idx="6"/>
          </p:cNvCxnSpPr>
          <p:nvPr/>
        </p:nvCxnSpPr>
        <p:spPr>
          <a:xfrm flipH="1">
            <a:off x="4419600" y="1676400"/>
            <a:ext cx="533400" cy="4762500"/>
          </a:xfrm>
          <a:prstGeom prst="curvedConnector3">
            <a:avLst>
              <a:gd name="adj1" fmla="val -340951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3276600" y="2438400"/>
            <a:ext cx="1905000" cy="914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Create link record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3276600" y="3581400"/>
            <a:ext cx="1905000" cy="914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Mark donation done</a:t>
            </a:r>
            <a:endParaRPr lang="en-US" dirty="0"/>
          </a:p>
        </p:txBody>
      </p:sp>
      <p:sp>
        <p:nvSpPr>
          <p:cNvPr id="13" name="Decision 12"/>
          <p:cNvSpPr/>
          <p:nvPr/>
        </p:nvSpPr>
        <p:spPr>
          <a:xfrm>
            <a:off x="3048000" y="4724400"/>
            <a:ext cx="2286000" cy="1219200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Deposit used up?</a:t>
            </a:r>
            <a:endParaRPr lang="en-US" dirty="0"/>
          </a:p>
        </p:txBody>
      </p:sp>
      <p:cxnSp>
        <p:nvCxnSpPr>
          <p:cNvPr id="16" name="Curved Connector 15"/>
          <p:cNvCxnSpPr>
            <a:stCxn id="13" idx="1"/>
            <a:endCxn id="3" idx="1"/>
          </p:cNvCxnSpPr>
          <p:nvPr/>
        </p:nvCxnSpPr>
        <p:spPr>
          <a:xfrm rot="10800000" flipH="1">
            <a:off x="3048000" y="1676400"/>
            <a:ext cx="457200" cy="3657600"/>
          </a:xfrm>
          <a:prstGeom prst="curvedConnector3">
            <a:avLst>
              <a:gd name="adj1" fmla="val -230663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urved Connector 23"/>
          <p:cNvCxnSpPr>
            <a:stCxn id="13" idx="2"/>
            <a:endCxn id="2" idx="1"/>
          </p:cNvCxnSpPr>
          <p:nvPr/>
        </p:nvCxnSpPr>
        <p:spPr>
          <a:xfrm rot="5400000" flipH="1">
            <a:off x="1219200" y="2971800"/>
            <a:ext cx="5334000" cy="609600"/>
          </a:xfrm>
          <a:prstGeom prst="curvedConnector4">
            <a:avLst>
              <a:gd name="adj1" fmla="val -4286"/>
              <a:gd name="adj2" fmla="val 555275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Curved Connector 31"/>
          <p:cNvCxnSpPr>
            <a:stCxn id="13" idx="3"/>
            <a:endCxn id="5" idx="6"/>
          </p:cNvCxnSpPr>
          <p:nvPr/>
        </p:nvCxnSpPr>
        <p:spPr>
          <a:xfrm flipH="1">
            <a:off x="4419600" y="5334000"/>
            <a:ext cx="914400" cy="1104900"/>
          </a:xfrm>
          <a:prstGeom prst="curvedConnector3">
            <a:avLst>
              <a:gd name="adj1" fmla="val -25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2" idx="2"/>
            <a:endCxn id="3" idx="0"/>
          </p:cNvCxnSpPr>
          <p:nvPr/>
        </p:nvCxnSpPr>
        <p:spPr>
          <a:xfrm>
            <a:off x="4191000" y="1066800"/>
            <a:ext cx="38100" cy="152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3" idx="2"/>
            <a:endCxn id="11" idx="0"/>
          </p:cNvCxnSpPr>
          <p:nvPr/>
        </p:nvCxnSpPr>
        <p:spPr>
          <a:xfrm>
            <a:off x="4229100" y="2133600"/>
            <a:ext cx="0" cy="3048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1" idx="2"/>
            <a:endCxn id="12" idx="0"/>
          </p:cNvCxnSpPr>
          <p:nvPr/>
        </p:nvCxnSpPr>
        <p:spPr>
          <a:xfrm>
            <a:off x="4229100" y="3352800"/>
            <a:ext cx="0" cy="2286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12" idx="2"/>
            <a:endCxn id="13" idx="0"/>
          </p:cNvCxnSpPr>
          <p:nvPr/>
        </p:nvCxnSpPr>
        <p:spPr>
          <a:xfrm flipH="1">
            <a:off x="4191000" y="4495800"/>
            <a:ext cx="38100" cy="2286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6957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3429000" y="2590800"/>
            <a:ext cx="1905000" cy="914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match</a:t>
            </a:r>
            <a:endParaRPr lang="en-US" dirty="0"/>
          </a:p>
        </p:txBody>
      </p:sp>
      <p:sp>
        <p:nvSpPr>
          <p:cNvPr id="4" name="Can 3"/>
          <p:cNvSpPr/>
          <p:nvPr/>
        </p:nvSpPr>
        <p:spPr>
          <a:xfrm>
            <a:off x="2209800" y="228600"/>
            <a:ext cx="1447800" cy="1066800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Get deposits</a:t>
            </a:r>
          </a:p>
        </p:txBody>
      </p:sp>
      <p:sp>
        <p:nvSpPr>
          <p:cNvPr id="15" name="Can 14"/>
          <p:cNvSpPr/>
          <p:nvPr/>
        </p:nvSpPr>
        <p:spPr>
          <a:xfrm>
            <a:off x="5334000" y="228600"/>
            <a:ext cx="1447800" cy="1066800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Get </a:t>
            </a:r>
            <a:r>
              <a:rPr lang="en-US" dirty="0" smtClean="0"/>
              <a:t>donations</a:t>
            </a:r>
            <a:endParaRPr lang="en-US" dirty="0"/>
          </a:p>
        </p:txBody>
      </p:sp>
      <p:sp>
        <p:nvSpPr>
          <p:cNvPr id="17" name="Can 16"/>
          <p:cNvSpPr/>
          <p:nvPr/>
        </p:nvSpPr>
        <p:spPr>
          <a:xfrm>
            <a:off x="2133600" y="5257800"/>
            <a:ext cx="1447800" cy="1066800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Store matches</a:t>
            </a:r>
            <a:endParaRPr lang="en-US" dirty="0"/>
          </a:p>
        </p:txBody>
      </p:sp>
      <p:sp>
        <p:nvSpPr>
          <p:cNvPr id="18" name="Can 17"/>
          <p:cNvSpPr/>
          <p:nvPr/>
        </p:nvSpPr>
        <p:spPr>
          <a:xfrm>
            <a:off x="4876800" y="5257800"/>
            <a:ext cx="1447800" cy="1066800"/>
          </a:xfrm>
          <a:prstGeom prst="can">
            <a:avLst>
              <a:gd name="adj" fmla="val 28871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Mark donations</a:t>
            </a:r>
            <a:endParaRPr lang="en-US" dirty="0"/>
          </a:p>
        </p:txBody>
      </p:sp>
      <p:sp>
        <p:nvSpPr>
          <p:cNvPr id="6" name="Manual Operation 5"/>
          <p:cNvSpPr/>
          <p:nvPr/>
        </p:nvSpPr>
        <p:spPr>
          <a:xfrm>
            <a:off x="5105400" y="1447800"/>
            <a:ext cx="1905000" cy="609600"/>
          </a:xfrm>
          <a:prstGeom prst="flowChartManualOperat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unused</a:t>
            </a:r>
            <a:endParaRPr lang="en-US" dirty="0"/>
          </a:p>
        </p:txBody>
      </p:sp>
      <p:sp>
        <p:nvSpPr>
          <p:cNvPr id="20" name="Manual Operation 19"/>
          <p:cNvSpPr/>
          <p:nvPr/>
        </p:nvSpPr>
        <p:spPr>
          <a:xfrm>
            <a:off x="2057400" y="1409428"/>
            <a:ext cx="1905000" cy="609600"/>
          </a:xfrm>
          <a:prstGeom prst="flowChartManualOperat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unused</a:t>
            </a:r>
            <a:endParaRPr lang="en-US" dirty="0"/>
          </a:p>
        </p:txBody>
      </p:sp>
      <p:cxnSp>
        <p:nvCxnSpPr>
          <p:cNvPr id="8" name="Straight Arrow Connector 7"/>
          <p:cNvCxnSpPr>
            <a:stCxn id="20" idx="2"/>
            <a:endCxn id="11" idx="0"/>
          </p:cNvCxnSpPr>
          <p:nvPr/>
        </p:nvCxnSpPr>
        <p:spPr>
          <a:xfrm>
            <a:off x="3009900" y="2019028"/>
            <a:ext cx="1371600" cy="57177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6" idx="2"/>
            <a:endCxn id="11" idx="0"/>
          </p:cNvCxnSpPr>
          <p:nvPr/>
        </p:nvCxnSpPr>
        <p:spPr>
          <a:xfrm flipH="1">
            <a:off x="4381500" y="2057400"/>
            <a:ext cx="1676400" cy="533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Data 29"/>
          <p:cNvSpPr/>
          <p:nvPr/>
        </p:nvSpPr>
        <p:spPr>
          <a:xfrm>
            <a:off x="5257800" y="4343400"/>
            <a:ext cx="762000" cy="304800"/>
          </a:xfrm>
          <a:prstGeom prst="flowChartInputOutpu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Elbow Connector 34"/>
          <p:cNvCxnSpPr>
            <a:stCxn id="11" idx="2"/>
            <a:endCxn id="17" idx="1"/>
          </p:cNvCxnSpPr>
          <p:nvPr/>
        </p:nvCxnSpPr>
        <p:spPr>
          <a:xfrm rot="5400000">
            <a:off x="2743200" y="3619500"/>
            <a:ext cx="1752600" cy="1524000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/>
          <p:cNvCxnSpPr>
            <a:stCxn id="11" idx="2"/>
            <a:endCxn id="30" idx="1"/>
          </p:cNvCxnSpPr>
          <p:nvPr/>
        </p:nvCxnSpPr>
        <p:spPr>
          <a:xfrm rot="16200000" flipH="1">
            <a:off x="4591050" y="3295650"/>
            <a:ext cx="838200" cy="1257300"/>
          </a:xfrm>
          <a:prstGeom prst="bentConnector3">
            <a:avLst>
              <a:gd name="adj1" fmla="val 84489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Elbow Connector 39"/>
          <p:cNvCxnSpPr>
            <a:stCxn id="30" idx="3"/>
            <a:endCxn id="18" idx="1"/>
          </p:cNvCxnSpPr>
          <p:nvPr/>
        </p:nvCxnSpPr>
        <p:spPr>
          <a:xfrm rot="16200000" flipH="1">
            <a:off x="5276850" y="4933950"/>
            <a:ext cx="609600" cy="3810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0" name="Group 49"/>
          <p:cNvGrpSpPr/>
          <p:nvPr/>
        </p:nvGrpSpPr>
        <p:grpSpPr>
          <a:xfrm>
            <a:off x="2133600" y="2209800"/>
            <a:ext cx="4572000" cy="2883932"/>
            <a:chOff x="2133600" y="2209800"/>
            <a:chExt cx="4572000" cy="2883932"/>
          </a:xfrm>
        </p:grpSpPr>
        <p:sp>
          <p:nvSpPr>
            <p:cNvPr id="27" name="TextBox 26"/>
            <p:cNvSpPr txBox="1"/>
            <p:nvPr/>
          </p:nvSpPr>
          <p:spPr>
            <a:xfrm>
              <a:off x="2438400" y="2209800"/>
              <a:ext cx="1839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List&lt;Deposit&gt;</a:t>
              </a:r>
              <a:endParaRPr lang="en-US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4648200" y="2209800"/>
              <a:ext cx="2057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List&lt;Donation&gt;</a:t>
              </a:r>
              <a:endParaRPr lang="en-US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133600" y="3581400"/>
              <a:ext cx="457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List&lt;Match&lt;</a:t>
              </a:r>
              <a:r>
                <a:rPr lang="en-US" dirty="0" err="1" smtClean="0"/>
                <a:t>Deposit,Donation</a:t>
              </a:r>
              <a:r>
                <a:rPr lang="en-US" dirty="0" smtClean="0"/>
                <a:t>&gt;&gt;</a:t>
              </a:r>
              <a:endParaRPr lang="en-US" dirty="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4648200" y="4724400"/>
              <a:ext cx="2057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List&lt;Donation&gt;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7751918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ounded Rectangle 37"/>
          <p:cNvSpPr/>
          <p:nvPr/>
        </p:nvSpPr>
        <p:spPr>
          <a:xfrm>
            <a:off x="285751" y="69757"/>
            <a:ext cx="8686799" cy="1129777"/>
          </a:xfrm>
          <a:prstGeom prst="roundRect">
            <a:avLst/>
          </a:prstGeom>
          <a:noFill/>
          <a:ln>
            <a:solidFill>
              <a:srgbClr val="7030A0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5813" y="254303"/>
            <a:ext cx="1107509" cy="6938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0651" y="427060"/>
            <a:ext cx="1239026" cy="4625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9274" y="424072"/>
            <a:ext cx="1726809" cy="4368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5101" y="386260"/>
            <a:ext cx="1173347" cy="4813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9" descr="http://www.stlouisdayofdotnet.com/2012/Media/Default/Sponsors/microsoft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2403" y="391861"/>
            <a:ext cx="1463438" cy="536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itle 1"/>
          <p:cNvSpPr txBox="1">
            <a:spLocks/>
          </p:cNvSpPr>
          <p:nvPr/>
        </p:nvSpPr>
        <p:spPr>
          <a:xfrm>
            <a:off x="424589" y="117439"/>
            <a:ext cx="1521028" cy="429937"/>
          </a:xfrm>
          <a:prstGeom prst="rect">
            <a:avLst/>
          </a:prstGeom>
        </p:spPr>
        <p:txBody>
          <a:bodyPr lIns="68586" tIns="34294" rIns="68586" bIns="34294"/>
          <a:lstStyle>
            <a:lvl1pPr algn="l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00" baseline="0" dirty="0" smtClean="0">
                <a:ln w="3175">
                  <a:noFill/>
                </a:ln>
                <a:gradFill>
                  <a:gsLst>
                    <a:gs pos="0">
                      <a:schemeClr val="tx2"/>
                    </a:gs>
                    <a:gs pos="86000">
                      <a:schemeClr val="tx2"/>
                    </a:gs>
                  </a:gsLst>
                  <a:lin ang="5400000" scaled="0"/>
                </a:gradFill>
                <a:effectLst/>
                <a:latin typeface="Segoe UI Light" pitchFamily="34" charset="0"/>
                <a:ea typeface="+mn-ea"/>
                <a:cs typeface="Arial" charset="0"/>
              </a:defRPr>
            </a:lvl1pPr>
          </a:lstStyle>
          <a:p>
            <a:r>
              <a:rPr lang="en-US" sz="2000" b="1" spc="-70" dirty="0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Segoe UI" pitchFamily="34" charset="0"/>
                <a:cs typeface="Segoe UI" pitchFamily="34" charset="0"/>
              </a:rPr>
              <a:t>Platinum Sponsors</a:t>
            </a:r>
          </a:p>
        </p:txBody>
      </p:sp>
      <p:sp>
        <p:nvSpPr>
          <p:cNvPr id="40" name="Rounded Rectangle 39"/>
          <p:cNvSpPr/>
          <p:nvPr/>
        </p:nvSpPr>
        <p:spPr>
          <a:xfrm>
            <a:off x="285751" y="5662975"/>
            <a:ext cx="8686799" cy="1112569"/>
          </a:xfrm>
          <a:prstGeom prst="roundRect">
            <a:avLst/>
          </a:prstGeom>
          <a:solidFill>
            <a:srgbClr val="FFFFFF"/>
          </a:solidFill>
          <a:ln>
            <a:solidFill>
              <a:srgbClr val="7030A0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http://www.stlouisdayofdotnet.com/2012/Media/Default/Sponsors/discountasp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4185" y="5733661"/>
            <a:ext cx="757763" cy="540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www.stlouisdayofdotnet.com/2012/Media/Default/Sponsors/logicnp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592" y="6170393"/>
            <a:ext cx="1393879" cy="420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www.stlouisdayofdotnet.com/2012/Media/Default/Sponsors/pluralsight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4650" y="6257818"/>
            <a:ext cx="1290670" cy="447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www.stlouisdayofdotnet.com/2012/Media/Default/Sponsors/TransITions.jp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5049" y="5696058"/>
            <a:ext cx="1051931" cy="506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://www.stlouisdayofdotnet.com/2012/Media/Default/Sponsors/stackoverflow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7843" y="6053587"/>
            <a:ext cx="1689279" cy="635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Title 1"/>
          <p:cNvSpPr txBox="1">
            <a:spLocks/>
          </p:cNvSpPr>
          <p:nvPr/>
        </p:nvSpPr>
        <p:spPr>
          <a:xfrm>
            <a:off x="360655" y="5718734"/>
            <a:ext cx="1437029" cy="303592"/>
          </a:xfrm>
          <a:prstGeom prst="rect">
            <a:avLst/>
          </a:prstGeom>
        </p:spPr>
        <p:txBody>
          <a:bodyPr lIns="68586" tIns="34294" rIns="68586" bIns="34294"/>
          <a:lstStyle>
            <a:lvl1pPr algn="l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00" baseline="0" dirty="0" smtClean="0">
                <a:ln w="3175">
                  <a:noFill/>
                </a:ln>
                <a:gradFill>
                  <a:gsLst>
                    <a:gs pos="0">
                      <a:schemeClr val="tx2"/>
                    </a:gs>
                    <a:gs pos="86000">
                      <a:schemeClr val="tx2"/>
                    </a:gs>
                  </a:gsLst>
                  <a:lin ang="5400000" scaled="0"/>
                </a:gradFill>
                <a:effectLst/>
                <a:latin typeface="Segoe UI Light" pitchFamily="34" charset="0"/>
                <a:ea typeface="+mn-ea"/>
                <a:cs typeface="Arial" charset="0"/>
              </a:defRPr>
            </a:lvl1pPr>
          </a:lstStyle>
          <a:p>
            <a:r>
              <a:rPr lang="en-US" sz="2000" b="1" spc="-70" dirty="0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Segoe UI" pitchFamily="34" charset="0"/>
                <a:cs typeface="Segoe UI" pitchFamily="34" charset="0"/>
              </a:rPr>
              <a:t>Silver Sponsors</a:t>
            </a:r>
          </a:p>
        </p:txBody>
      </p:sp>
      <p:sp>
        <p:nvSpPr>
          <p:cNvPr id="39" name="Rounded Rectangle 38"/>
          <p:cNvSpPr/>
          <p:nvPr/>
        </p:nvSpPr>
        <p:spPr>
          <a:xfrm>
            <a:off x="275010" y="1342744"/>
            <a:ext cx="8686799" cy="4237099"/>
          </a:xfrm>
          <a:prstGeom prst="roundRect">
            <a:avLst/>
          </a:prstGeom>
          <a:solidFill>
            <a:srgbClr val="FFFFFF"/>
          </a:solidFill>
          <a:ln>
            <a:solidFill>
              <a:srgbClr val="7030A0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4" descr="http://www.stlouisdayofdotnet.com/2012/Media/Default/Sponsors/equifax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5841" y="3788499"/>
            <a:ext cx="1381642" cy="419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8" descr="http://www.stlouisdayofdotnet.com/2012/Media/Default/Sponsors/architectnow.jp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855" y="2500039"/>
            <a:ext cx="929359" cy="1135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http://www.stlouisdayofdotnet.com/2012/Media/Default/Sponsors/talentporte.png"/>
          <p:cNvPicPr>
            <a:picLocks noChangeAspect="1" noChangeArrowheads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7685" y="1503905"/>
            <a:ext cx="1240244" cy="496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2" descr="http://www.stlouisdayofdotnet.com/2012/Media/Default/Sponsors/vantagelinks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8578" y="2183039"/>
            <a:ext cx="619091" cy="874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0" descr="http://www.stlouisdayofdotnet.com/2012/Media/Default/Sponsors/ctp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9842" y="5025887"/>
            <a:ext cx="1383764" cy="442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4" descr="http://www.stlouisdayofdotnet.com/2012/Media/Default/Sponsors/kellymitchell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2040" y="2850722"/>
            <a:ext cx="1689997" cy="280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6" descr="http://www.stlouisdayofdotnet.com/2012/Media/Default/Sponsors/daugherty.gif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2820" y="3756202"/>
            <a:ext cx="1149206" cy="544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2" descr="http://www.stlouisdayofdotnet.com/2012/Media/Default/Sponsors/componentone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8122" y="4405481"/>
            <a:ext cx="1559645" cy="471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4" descr="http://www.stlouisdayofdotnet.com/2012/Media/Default/Sponsors/busyevent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7621" y="2172433"/>
            <a:ext cx="554079" cy="568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6" descr="http://www.stlouisdayofdotnet.com/2012/Media/Default/Sponsors/fastsearch.jpg"/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1309" y="2771286"/>
            <a:ext cx="582211" cy="605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8" descr="http://www.stlouisdayofdotnet.com/2012/Media/Default/Sponsors/washuit.jpg"/>
          <p:cNvPicPr>
            <a:picLocks noChangeAspect="1" noChangeArrowheads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7194" y="3137086"/>
            <a:ext cx="914841" cy="703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30" descr="http://www.stlouisdayofdotnet.com/2012/Media/Default/Sponsors/AdvancedResources.jp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097" y="5023676"/>
            <a:ext cx="1369637" cy="454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34" descr="http://www.stlouisdayofdotnet.com/2012/Media/Default/Sponsors/preferredresources.jp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1880" y="4948446"/>
            <a:ext cx="1501871" cy="510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38" descr="http://www.stlouisdayofdotnet.com/2012/Media/Default/Sponsors/ungerboeck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854" y="3737970"/>
            <a:ext cx="1324568" cy="548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40" descr="http://www.stlouisdayofdotnet.com/2012/Media/Default/Sponsors/byrne-software.jpg"/>
          <p:cNvPicPr>
            <a:picLocks noChangeAspect="1" noChangeArrowheads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8740" y="2447102"/>
            <a:ext cx="983810" cy="483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42" descr="http://www.stlouisdayofdotnet.com/2012/Media/Default/Sponsors/PerceptiveSoftware.jp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2554" y="1447800"/>
            <a:ext cx="1911275" cy="675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44" descr="http://www.stlouisdayofdotnet.com/2012/Media/Default/Sponsors/LRS.jp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3751" y="1622936"/>
            <a:ext cx="619644" cy="608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Title 1"/>
          <p:cNvSpPr txBox="1">
            <a:spLocks/>
          </p:cNvSpPr>
          <p:nvPr/>
        </p:nvSpPr>
        <p:spPr>
          <a:xfrm>
            <a:off x="478632" y="1450550"/>
            <a:ext cx="1387342" cy="457200"/>
          </a:xfrm>
          <a:prstGeom prst="rect">
            <a:avLst/>
          </a:prstGeom>
        </p:spPr>
        <p:txBody>
          <a:bodyPr lIns="68586" tIns="34294" rIns="68586" bIns="34294"/>
          <a:lstStyle>
            <a:lvl1pPr algn="l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00" baseline="0" dirty="0" smtClean="0">
                <a:ln w="3175">
                  <a:noFill/>
                </a:ln>
                <a:gradFill>
                  <a:gsLst>
                    <a:gs pos="0">
                      <a:schemeClr val="tx2"/>
                    </a:gs>
                    <a:gs pos="86000">
                      <a:schemeClr val="tx2"/>
                    </a:gs>
                  </a:gsLst>
                  <a:lin ang="5400000" scaled="0"/>
                </a:gradFill>
                <a:effectLst/>
                <a:latin typeface="Segoe UI Light" pitchFamily="34" charset="0"/>
                <a:ea typeface="+mn-ea"/>
                <a:cs typeface="Arial" charset="0"/>
              </a:defRPr>
            </a:lvl1pPr>
          </a:lstStyle>
          <a:p>
            <a:r>
              <a:rPr lang="en-US" sz="2000" b="1" spc="-70" dirty="0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Segoe UI" pitchFamily="34" charset="0"/>
                <a:cs typeface="Segoe UI" pitchFamily="34" charset="0"/>
              </a:rPr>
              <a:t>Gold Sponsors</a:t>
            </a:r>
          </a:p>
        </p:txBody>
      </p:sp>
      <p:pic>
        <p:nvPicPr>
          <p:cNvPr id="52" name="Picture 51" descr="http://www.stlouisdayofdotnet.com/2012/Media/Default/Sponsors/scottrade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472" y="2491369"/>
            <a:ext cx="1023360" cy="409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46" descr="http://www.stlouisdayofdotnet.com/2012/Media/Default/Sponsors/MissouriState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25" y="1477308"/>
            <a:ext cx="1481279" cy="555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32" descr="http://www.stlouisdayofdotnet.com/2012/Media/Default/Sponsors/infragistics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0290" y="2217767"/>
            <a:ext cx="1555715" cy="474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36" descr="http://www.stlouisdayofdotnet.com/2012/Media/Default/Sponsors/cait.gif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0800" y="4169366"/>
            <a:ext cx="1632872" cy="544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50" descr="http://www.stlouisdayofdotnet.com/2012/Media/Default/Sponsors/adaptivesg.jp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5559" y="4559542"/>
            <a:ext cx="1354944" cy="355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2" descr="http://www.stlouisdayofdotnet.com/2012/Media/Default/Sponsors/centriq.png"/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4204" y="3167040"/>
            <a:ext cx="910679" cy="558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4" descr="http://www.stlouisdayofdotnet.com/2012/Media/Default/Sponsors/TDKtechnologies.png"/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7211" y="1490661"/>
            <a:ext cx="1035247" cy="559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6" descr="http://www.stlouisdayofdotnet.com/2012/Media/Default/Sponsors/Twilio.png"/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442" y="4333238"/>
            <a:ext cx="1396532" cy="620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http://www.stlouisdayofdotnet.com/2012/Media/Default/Sponsors/perficient.png"/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09" y="1866614"/>
            <a:ext cx="951617" cy="556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http://www.stlouisdayofdotnet.com/2012/Media/Default/Sponsors/iBridge.png"/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3383" y="3123193"/>
            <a:ext cx="1104094" cy="561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http://www.stlouisdayofdotnet.com/2012/Media/Default/Sponsors/powerdnn.png"/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3925" y="2114875"/>
            <a:ext cx="1470216" cy="284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 descr="http://www.stlouisdayofdotnet.com/2012/Media/Default/Sponsors/serversilo.png"/>
          <p:cNvPicPr>
            <a:picLocks noChangeAspect="1" noChangeArrowheads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0570" y="3373626"/>
            <a:ext cx="800282" cy="368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8" descr="http://www.stlouisdayofdotnet.com/2012/Media/Default/Sponsors/nextgen-is.png"/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1064" y="3311904"/>
            <a:ext cx="1173292" cy="283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0" descr="http://www.stlouisdayofdotnet.com/2012/Media/Default/Sponsors/appdynamics.png"/>
          <p:cNvPicPr>
            <a:picLocks noChangeAspect="1" noChangeArrowheads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489" y="3953926"/>
            <a:ext cx="1588220" cy="333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://www.stlouisdayofdotnet.com/2012/Media/Default/Sponsors/dotnetnuke.png"/>
          <p:cNvPicPr>
            <a:picLocks noChangeAspect="1" noChangeArrowheads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4553" y="5690689"/>
            <a:ext cx="1498492" cy="519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http://www.stlouisdayofdotnet.com/2012/Media/Default/Sponsors/jacobsonstaffing.png"/>
          <p:cNvPicPr>
            <a:picLocks noChangeAspect="1" noChangeArrowheads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57" y="5774645"/>
            <a:ext cx="1068575" cy="434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http://www.stlouisdayofdotnet.com/2012/Media/Default/Sponsors/mindscape.png"/>
          <p:cNvPicPr>
            <a:picLocks noChangeAspect="1" noChangeArrowheads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6468" y="6348425"/>
            <a:ext cx="1081129" cy="306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48" descr="http://www.stlouisdayofdotnet.com/2012/Media/Default/Sponsors/xiolink.jpg"/>
          <p:cNvPicPr>
            <a:picLocks noChangeAspect="1" noChangeArrowheads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4807" y="4290754"/>
            <a:ext cx="540361" cy="455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62" descr="http://www.stlouisdayofdotnet.com/2012/Media/Default/Sponsors/telerik.png"/>
          <p:cNvPicPr>
            <a:picLocks noChangeAspect="1" noChangeArrowheads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7881" y="4865539"/>
            <a:ext cx="1222852" cy="562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37584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1828800" cy="19710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the point?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26050"/>
            <a:ext cx="9144000" cy="1631950"/>
          </a:xfrm>
          <a:prstGeom prst="rect">
            <a:avLst/>
          </a:prstGeom>
        </p:spPr>
      </p:pic>
      <p:sp>
        <p:nvSpPr>
          <p:cNvPr id="7" name="Double Wave 6"/>
          <p:cNvSpPr/>
          <p:nvPr/>
        </p:nvSpPr>
        <p:spPr>
          <a:xfrm>
            <a:off x="609600" y="2819400"/>
            <a:ext cx="7696200" cy="1143000"/>
          </a:xfrm>
          <a:prstGeom prst="doubleWave">
            <a:avLst/>
          </a:prstGeom>
          <a:solidFill>
            <a:srgbClr val="FFECD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219200" y="2971800"/>
            <a:ext cx="6477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Problem easier, because we know each step of the way of </a:t>
            </a:r>
            <a:r>
              <a:rPr lang="en-US" sz="2400" dirty="0" smtClean="0"/>
              <a:t>data.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7706089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1828800" cy="17932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F#</a:t>
            </a:r>
            <a:endParaRPr lang="en-US" dirty="0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96000"/>
            <a:ext cx="9144000" cy="762000"/>
          </a:xfrm>
          <a:prstGeom prst="rect">
            <a:avLst/>
          </a:prstGeom>
        </p:spPr>
      </p:pic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>
                <a:latin typeface="Courier"/>
                <a:cs typeface="Courier"/>
              </a:rPr>
              <a:t>let </a:t>
            </a:r>
            <a:r>
              <a:rPr lang="en-US" dirty="0" err="1">
                <a:latin typeface="Courier"/>
                <a:cs typeface="Courier"/>
              </a:rPr>
              <a:t>createAccount</a:t>
            </a:r>
            <a:r>
              <a:rPr lang="en-US" dirty="0">
                <a:latin typeface="Courier"/>
                <a:cs typeface="Courier"/>
              </a:rPr>
              <a:t> (</a:t>
            </a:r>
            <a:r>
              <a:rPr lang="en-US" dirty="0" err="1">
                <a:solidFill>
                  <a:srgbClr val="FF0000"/>
                </a:solidFill>
                <a:latin typeface="Courier"/>
                <a:cs typeface="Courier"/>
              </a:rPr>
              <a:t>db:UserDbService</a:t>
            </a:r>
            <a:r>
              <a:rPr lang="en-US" dirty="0">
                <a:solidFill>
                  <a:srgbClr val="FF0000"/>
                </a:solidFill>
                <a:latin typeface="Courier"/>
                <a:cs typeface="Courier"/>
              </a:rPr>
              <a:t>)</a:t>
            </a:r>
            <a:r>
              <a:rPr lang="en-US" dirty="0">
                <a:latin typeface="Courier"/>
                <a:cs typeface="Courier"/>
              </a:rPr>
              <a:t> email password =</a:t>
            </a:r>
          </a:p>
          <a:p>
            <a:pPr marL="0" indent="0">
              <a:buNone/>
            </a:pPr>
            <a:r>
              <a:rPr lang="en-US" dirty="0">
                <a:latin typeface="Courier"/>
                <a:cs typeface="Courier"/>
              </a:rPr>
              <a:t>  let exists = </a:t>
            </a:r>
            <a:r>
              <a:rPr lang="en-US" dirty="0" err="1">
                <a:solidFill>
                  <a:srgbClr val="FF0000"/>
                </a:solidFill>
                <a:latin typeface="Courier"/>
                <a:cs typeface="Courier"/>
              </a:rPr>
              <a:t>db.AccountExists</a:t>
            </a:r>
            <a:r>
              <a:rPr lang="en-US" dirty="0">
                <a:latin typeface="Courier"/>
                <a:cs typeface="Courier"/>
              </a:rPr>
              <a:t>(email);</a:t>
            </a:r>
          </a:p>
          <a:p>
            <a:pPr marL="0" indent="0">
              <a:buNone/>
            </a:pPr>
            <a:r>
              <a:rPr lang="en-US" dirty="0">
                <a:latin typeface="Courier"/>
                <a:cs typeface="Courier"/>
              </a:rPr>
              <a:t>  if (exists) “/</a:t>
            </a:r>
            <a:r>
              <a:rPr lang="en-US" dirty="0" err="1">
                <a:latin typeface="Courier"/>
                <a:cs typeface="Courier"/>
              </a:rPr>
              <a:t>forgotPassword</a:t>
            </a:r>
            <a:r>
              <a:rPr lang="en-US" dirty="0">
                <a:latin typeface="Courier"/>
                <a:cs typeface="Courier"/>
              </a:rPr>
              <a:t>”</a:t>
            </a:r>
          </a:p>
          <a:p>
            <a:pPr marL="0" indent="0">
              <a:buNone/>
            </a:pPr>
            <a:r>
              <a:rPr lang="en-US" dirty="0">
                <a:latin typeface="Courier"/>
                <a:cs typeface="Courier"/>
              </a:rPr>
              <a:t>  else if (</a:t>
            </a:r>
            <a:r>
              <a:rPr lang="en-US" dirty="0" smtClean="0">
                <a:latin typeface="Courier"/>
                <a:cs typeface="Courier"/>
              </a:rPr>
              <a:t>invalid (</a:t>
            </a:r>
            <a:r>
              <a:rPr lang="en-US" dirty="0">
                <a:latin typeface="Courier"/>
                <a:cs typeface="Courier"/>
              </a:rPr>
              <a:t>email, password</a:t>
            </a:r>
            <a:r>
              <a:rPr lang="en-US" dirty="0" smtClean="0">
                <a:latin typeface="Courier"/>
                <a:cs typeface="Courier"/>
              </a:rPr>
              <a:t>))       </a:t>
            </a:r>
            <a:endParaRPr lang="en-US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dirty="0">
                <a:latin typeface="Courier"/>
                <a:cs typeface="Courier"/>
              </a:rPr>
              <a:t>          “/</a:t>
            </a:r>
            <a:r>
              <a:rPr lang="en-US" dirty="0" err="1">
                <a:latin typeface="Courier"/>
                <a:cs typeface="Courier"/>
              </a:rPr>
              <a:t>passwordAdvice</a:t>
            </a:r>
            <a:r>
              <a:rPr lang="en-US" dirty="0">
                <a:latin typeface="Courier"/>
                <a:cs typeface="Courier"/>
              </a:rPr>
              <a:t>”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  <a:latin typeface="Courier"/>
                <a:cs typeface="Courier"/>
              </a:rPr>
              <a:t>  </a:t>
            </a:r>
            <a:r>
              <a:rPr lang="en-US" dirty="0">
                <a:latin typeface="Courier"/>
                <a:cs typeface="Courier"/>
              </a:rPr>
              <a:t>else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  <a:latin typeface="Courier"/>
                <a:cs typeface="Courier"/>
              </a:rPr>
              <a:t>    </a:t>
            </a:r>
            <a:r>
              <a:rPr lang="en-US" dirty="0" err="1">
                <a:solidFill>
                  <a:srgbClr val="FF0000"/>
                </a:solidFill>
                <a:latin typeface="Courier"/>
                <a:cs typeface="Courier"/>
              </a:rPr>
              <a:t>db.CreateUser</a:t>
            </a:r>
            <a:r>
              <a:rPr lang="en-US" dirty="0">
                <a:latin typeface="Courier"/>
                <a:cs typeface="Courier"/>
              </a:rPr>
              <a:t>(email, password);</a:t>
            </a:r>
          </a:p>
          <a:p>
            <a:pPr marL="0" indent="0">
              <a:buNone/>
            </a:pPr>
            <a:r>
              <a:rPr lang="en-US" dirty="0">
                <a:latin typeface="Courier"/>
                <a:cs typeface="Courier"/>
              </a:rPr>
              <a:t>    “/welcome”;</a:t>
            </a:r>
          </a:p>
          <a:p>
            <a:pPr marL="0" indent="0">
              <a:buNone/>
            </a:pPr>
            <a:r>
              <a:rPr lang="en-US" dirty="0">
                <a:latin typeface="Courier"/>
                <a:cs typeface="Courier"/>
              </a:rPr>
              <a:t>}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3785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274638"/>
            <a:ext cx="7086600" cy="1143000"/>
          </a:xfrm>
        </p:spPr>
        <p:txBody>
          <a:bodyPr/>
          <a:lstStyle/>
          <a:p>
            <a:r>
              <a:rPr lang="en-US" dirty="0" smtClean="0"/>
              <a:t>C#: data 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8458200" cy="4144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>
                <a:latin typeface="Courier"/>
                <a:cs typeface="Courier"/>
              </a:rPr>
              <a:t>public string </a:t>
            </a:r>
            <a:r>
              <a:rPr lang="en-US" sz="2400" dirty="0" err="1" smtClean="0">
                <a:latin typeface="Courier"/>
                <a:cs typeface="Courier"/>
              </a:rPr>
              <a:t>createAccount</a:t>
            </a:r>
            <a:r>
              <a:rPr lang="en-US" sz="2400" dirty="0" smtClean="0">
                <a:latin typeface="Courier"/>
                <a:cs typeface="Courier"/>
              </a:rPr>
              <a:t>(</a:t>
            </a:r>
            <a:r>
              <a:rPr lang="en-US" sz="2400" dirty="0" err="1" smtClean="0">
                <a:solidFill>
                  <a:srgbClr val="FF0000"/>
                </a:solidFill>
                <a:latin typeface="Courier"/>
                <a:cs typeface="Courier"/>
              </a:rPr>
              <a:t>UserDbService</a:t>
            </a:r>
            <a:r>
              <a:rPr lang="en-US" sz="2400" dirty="0" smtClean="0">
                <a:solidFill>
                  <a:srgbClr val="FF0000"/>
                </a:solidFill>
                <a:latin typeface="Courier"/>
                <a:cs typeface="Courier"/>
              </a:rPr>
              <a:t> </a:t>
            </a:r>
            <a:r>
              <a:rPr lang="en-US" sz="2400" dirty="0" err="1" smtClean="0">
                <a:solidFill>
                  <a:srgbClr val="FF0000"/>
                </a:solidFill>
                <a:latin typeface="Courier"/>
                <a:cs typeface="Courier"/>
              </a:rPr>
              <a:t>db</a:t>
            </a:r>
            <a:r>
              <a:rPr lang="en-US" sz="2400" dirty="0" smtClean="0">
                <a:latin typeface="Courier"/>
                <a:cs typeface="Courier"/>
              </a:rPr>
              <a:t>,</a:t>
            </a:r>
          </a:p>
          <a:p>
            <a:pPr marL="0" indent="0">
              <a:buNone/>
            </a:pPr>
            <a:r>
              <a:rPr lang="en-US" sz="2400" dirty="0"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                           String email, </a:t>
            </a:r>
          </a:p>
          <a:p>
            <a:pPr marL="0" indent="0">
              <a:buNone/>
            </a:pPr>
            <a:r>
              <a:rPr lang="en-US" sz="2400" dirty="0"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                           String password) {</a:t>
            </a:r>
          </a:p>
          <a:p>
            <a:pPr marL="0" indent="0">
              <a:buNone/>
            </a:pPr>
            <a:r>
              <a:rPr lang="en-US" sz="2400" dirty="0"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   …</a:t>
            </a:r>
          </a:p>
          <a:p>
            <a:pPr marL="0" indent="0">
              <a:buNone/>
            </a:pPr>
            <a:r>
              <a:rPr lang="en-US" sz="2400" dirty="0" smtClean="0">
                <a:latin typeface="Courier"/>
                <a:cs typeface="Courier"/>
              </a:rPr>
              <a:t>}</a:t>
            </a:r>
            <a:endParaRPr lang="en-US" sz="2400" dirty="0">
              <a:latin typeface="Courier"/>
              <a:cs typeface="Courier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24600"/>
            <a:ext cx="9144000" cy="533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1828800" cy="1793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942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274638"/>
            <a:ext cx="7086600" cy="1143000"/>
          </a:xfrm>
        </p:spPr>
        <p:txBody>
          <a:bodyPr/>
          <a:lstStyle/>
          <a:p>
            <a:r>
              <a:rPr lang="en-US" dirty="0" smtClean="0"/>
              <a:t>C#: data 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1200"/>
            <a:ext cx="8229600" cy="4144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>
                <a:latin typeface="Courier"/>
                <a:cs typeface="Courier"/>
              </a:rPr>
              <a:t>string password;</a:t>
            </a:r>
          </a:p>
          <a:p>
            <a:pPr marL="0" indent="0">
              <a:buNone/>
            </a:pPr>
            <a:r>
              <a:rPr lang="en-US" sz="2400" dirty="0" smtClean="0">
                <a:latin typeface="Courier"/>
                <a:cs typeface="Courier"/>
              </a:rPr>
              <a:t>string email;</a:t>
            </a:r>
            <a:endParaRPr lang="en-US" sz="2400" dirty="0">
              <a:latin typeface="Courier"/>
              <a:cs typeface="Courier"/>
            </a:endParaRPr>
          </a:p>
          <a:p>
            <a:pPr marL="0" indent="0">
              <a:buNone/>
            </a:pPr>
            <a:endParaRPr lang="en-US" sz="2400" dirty="0" smtClean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2400" dirty="0" smtClean="0">
                <a:latin typeface="Courier"/>
                <a:cs typeface="Courier"/>
              </a:rPr>
              <a:t>private </a:t>
            </a:r>
            <a:r>
              <a:rPr lang="en-US" sz="2400" dirty="0" err="1" smtClean="0">
                <a:latin typeface="Courier"/>
                <a:cs typeface="Courier"/>
              </a:rPr>
              <a:t>boolean</a:t>
            </a:r>
            <a:r>
              <a:rPr lang="en-US" sz="2400" dirty="0" smtClean="0">
                <a:latin typeface="Courier"/>
                <a:cs typeface="Courier"/>
              </a:rPr>
              <a:t> </a:t>
            </a:r>
            <a:r>
              <a:rPr lang="en-US" sz="2400" dirty="0" err="1" smtClean="0">
                <a:latin typeface="Courier"/>
                <a:cs typeface="Courier"/>
              </a:rPr>
              <a:t>invalidPassword</a:t>
            </a:r>
            <a:r>
              <a:rPr lang="en-US" sz="2400" dirty="0" smtClean="0">
                <a:latin typeface="Courier"/>
                <a:cs typeface="Courier"/>
              </a:rPr>
              <a:t>() {</a:t>
            </a:r>
          </a:p>
          <a:p>
            <a:pPr marL="0" indent="0">
              <a:buNone/>
            </a:pPr>
            <a:r>
              <a:rPr lang="en-US" sz="2400" dirty="0"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  return !</a:t>
            </a:r>
            <a:r>
              <a:rPr lang="en-US" sz="2400" dirty="0" err="1" smtClean="0">
                <a:latin typeface="Courier"/>
                <a:cs typeface="Courier"/>
              </a:rPr>
              <a:t>password.Contains</a:t>
            </a:r>
            <a:r>
              <a:rPr lang="en-US" sz="2400" dirty="0" smtClean="0">
                <a:latin typeface="Courier"/>
                <a:cs typeface="Courier"/>
              </a:rPr>
              <a:t>(email);</a:t>
            </a:r>
          </a:p>
          <a:p>
            <a:pPr marL="0" indent="0">
              <a:buNone/>
            </a:pPr>
            <a:r>
              <a:rPr lang="en-US" sz="2400" dirty="0">
                <a:latin typeface="Courier"/>
                <a:cs typeface="Courier"/>
              </a:rPr>
              <a:t>}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26050"/>
            <a:ext cx="9144000" cy="16319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1828800" cy="1793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88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274638"/>
            <a:ext cx="7086600" cy="1143000"/>
          </a:xfrm>
        </p:spPr>
        <p:txBody>
          <a:bodyPr/>
          <a:lstStyle/>
          <a:p>
            <a:r>
              <a:rPr lang="en-US" dirty="0" smtClean="0"/>
              <a:t>C#: data in, data out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1200"/>
            <a:ext cx="8229600" cy="4144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>
                <a:latin typeface="Courier"/>
                <a:cs typeface="Courier"/>
              </a:rPr>
              <a:t>private </a:t>
            </a:r>
            <a:r>
              <a:rPr lang="en-US" sz="2400" dirty="0" err="1" smtClean="0">
                <a:latin typeface="Courier"/>
                <a:cs typeface="Courier"/>
              </a:rPr>
              <a:t>boolean</a:t>
            </a:r>
            <a:r>
              <a:rPr lang="en-US" sz="2400" dirty="0" smtClean="0">
                <a:latin typeface="Courier"/>
                <a:cs typeface="Courier"/>
              </a:rPr>
              <a:t> </a:t>
            </a:r>
            <a:r>
              <a:rPr lang="en-US" sz="2400" dirty="0" err="1">
                <a:latin typeface="Courier"/>
                <a:cs typeface="Courier"/>
              </a:rPr>
              <a:t>V</a:t>
            </a:r>
            <a:r>
              <a:rPr lang="en-US" sz="2400" dirty="0" err="1" smtClean="0">
                <a:latin typeface="Courier"/>
                <a:cs typeface="Courier"/>
              </a:rPr>
              <a:t>alidatePassword</a:t>
            </a:r>
            <a:r>
              <a:rPr lang="en-US" sz="2400" dirty="0" smtClean="0">
                <a:latin typeface="Courier"/>
                <a:cs typeface="Courier"/>
              </a:rPr>
              <a:t>(</a:t>
            </a:r>
          </a:p>
          <a:p>
            <a:pPr marL="0" indent="0">
              <a:buNone/>
            </a:pPr>
            <a:r>
              <a:rPr lang="en-US" sz="2400" dirty="0"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   string email, </a:t>
            </a:r>
          </a:p>
          <a:p>
            <a:pPr marL="0" indent="0">
              <a:buNone/>
            </a:pPr>
            <a:r>
              <a:rPr lang="en-US" sz="2400" dirty="0"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   string password)</a:t>
            </a:r>
          </a:p>
          <a:p>
            <a:pPr marL="0" indent="0">
              <a:buNone/>
            </a:pPr>
            <a:r>
              <a:rPr lang="en-US" sz="2400" dirty="0" smtClean="0">
                <a:latin typeface="Courier"/>
                <a:cs typeface="Courier"/>
              </a:rPr>
              <a:t>{</a:t>
            </a:r>
          </a:p>
          <a:p>
            <a:pPr marL="0" indent="0">
              <a:buNone/>
            </a:pPr>
            <a:r>
              <a:rPr lang="en-US" sz="2400" dirty="0"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  return !</a:t>
            </a:r>
            <a:r>
              <a:rPr lang="en-US" sz="2400" dirty="0" err="1" smtClean="0">
                <a:latin typeface="Courier"/>
                <a:cs typeface="Courier"/>
              </a:rPr>
              <a:t>password.Contains</a:t>
            </a:r>
            <a:r>
              <a:rPr lang="en-US" sz="2400" dirty="0" smtClean="0">
                <a:latin typeface="Courier"/>
                <a:cs typeface="Courier"/>
              </a:rPr>
              <a:t>(email);</a:t>
            </a:r>
          </a:p>
          <a:p>
            <a:pPr marL="0" indent="0">
              <a:buNone/>
            </a:pPr>
            <a:r>
              <a:rPr lang="en-US" sz="2400" dirty="0">
                <a:latin typeface="Courier"/>
                <a:cs typeface="Courier"/>
              </a:rPr>
              <a:t>}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26050"/>
            <a:ext cx="9144000" cy="16319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1828800" cy="1793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82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Immutability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1828800" cy="197104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9" y="5226050"/>
            <a:ext cx="9144000" cy="163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6272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09800"/>
            <a:ext cx="8229600" cy="3916363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You won’t change that object, because you can’t.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1828800" cy="17932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9" y="5226050"/>
            <a:ext cx="9144000" cy="163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8653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1828800" cy="19710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the point?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86000"/>
            <a:ext cx="8229600" cy="3840163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The less state that can change, the less you have to think about.</a:t>
            </a:r>
          </a:p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r>
              <a:rPr lang="en-US" dirty="0" smtClean="0"/>
              <a:t>Concurrency!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9" y="5226050"/>
            <a:ext cx="9144000" cy="163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3509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 already do 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4600" y="2590800"/>
            <a:ext cx="3352800" cy="3992563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err="1" smtClean="0"/>
              <a:t>System.String</a:t>
            </a:r>
            <a:endParaRPr lang="en-US" dirty="0" smtClean="0"/>
          </a:p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r>
              <a:rPr lang="en-US" dirty="0" smtClean="0"/>
              <a:t>Effective C#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1828800" cy="179323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9" y="5226050"/>
            <a:ext cx="9144000" cy="163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9934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F#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828800"/>
            <a:ext cx="8229600" cy="3916363"/>
          </a:xfrm>
        </p:spPr>
        <p:txBody>
          <a:bodyPr/>
          <a:lstStyle/>
          <a:p>
            <a:pPr marL="0" indent="0">
              <a:lnSpc>
                <a:spcPct val="130000"/>
              </a:lnSpc>
              <a:buNone/>
            </a:pPr>
            <a:r>
              <a:rPr lang="en-US" dirty="0" smtClean="0">
                <a:solidFill>
                  <a:schemeClr val="accent4"/>
                </a:solidFill>
                <a:latin typeface="Courier"/>
                <a:cs typeface="Courier"/>
              </a:rPr>
              <a:t>let four = 4 </a:t>
            </a:r>
            <a:r>
              <a:rPr lang="en-US" dirty="0" smtClean="0">
                <a:latin typeface="Courier"/>
                <a:cs typeface="Courier"/>
              </a:rPr>
              <a:t>// immutable</a:t>
            </a:r>
            <a:endParaRPr lang="en-US" dirty="0" smtClean="0">
              <a:solidFill>
                <a:srgbClr val="FF0000"/>
              </a:solidFill>
              <a:latin typeface="Courier"/>
              <a:cs typeface="Courier"/>
            </a:endParaRPr>
          </a:p>
          <a:p>
            <a:pPr marL="0" indent="0">
              <a:lnSpc>
                <a:spcPct val="130000"/>
              </a:lnSpc>
              <a:buNone/>
            </a:pPr>
            <a:r>
              <a:rPr lang="en-US" dirty="0" smtClean="0">
                <a:solidFill>
                  <a:srgbClr val="FF0000"/>
                </a:solidFill>
                <a:latin typeface="Courier"/>
                <a:cs typeface="Courier"/>
              </a:rPr>
              <a:t>let mutable n = 2 </a:t>
            </a:r>
            <a:r>
              <a:rPr lang="en-US" dirty="0" smtClean="0">
                <a:latin typeface="Courier"/>
                <a:cs typeface="Courier"/>
              </a:rPr>
              <a:t>// mutable</a:t>
            </a:r>
          </a:p>
          <a:p>
            <a:pPr marL="0" indent="0">
              <a:lnSpc>
                <a:spcPct val="130000"/>
              </a:lnSpc>
              <a:buNone/>
            </a:pPr>
            <a:r>
              <a:rPr lang="en-US" dirty="0" smtClean="0">
                <a:latin typeface="Courier"/>
                <a:cs typeface="Courier"/>
              </a:rPr>
              <a:t>n = 4 // false</a:t>
            </a:r>
          </a:p>
          <a:p>
            <a:pPr marL="0" indent="0">
              <a:lnSpc>
                <a:spcPct val="130000"/>
              </a:lnSpc>
              <a:buNone/>
            </a:pPr>
            <a:r>
              <a:rPr lang="en-US" dirty="0" smtClean="0">
                <a:solidFill>
                  <a:srgbClr val="FF0000"/>
                </a:solidFill>
                <a:latin typeface="Courier"/>
                <a:cs typeface="Courier"/>
              </a:rPr>
              <a:t>n &lt;- 4 </a:t>
            </a:r>
            <a:r>
              <a:rPr lang="en-US" dirty="0" smtClean="0">
                <a:latin typeface="Courier"/>
                <a:cs typeface="Courier"/>
              </a:rPr>
              <a:t>// “destructive update”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1828800" cy="17932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9" y="5226050"/>
            <a:ext cx="9144000" cy="163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0639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 we love about OO?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1828800"/>
            <a:ext cx="4762500" cy="28670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1676400"/>
            <a:ext cx="5035550" cy="4542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0338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9050" y="0"/>
            <a:ext cx="1828800" cy="17932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C#: easy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46237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Courier"/>
                <a:cs typeface="Courier"/>
              </a:rPr>
              <a:t>p</a:t>
            </a:r>
            <a:r>
              <a:rPr lang="en-US" sz="2400" dirty="0" smtClean="0">
                <a:latin typeface="Courier"/>
                <a:cs typeface="Courier"/>
              </a:rPr>
              <a:t>ublic </a:t>
            </a:r>
            <a:r>
              <a:rPr lang="en-US" sz="2400" dirty="0" err="1" smtClean="0">
                <a:latin typeface="Courier"/>
                <a:cs typeface="Courier"/>
              </a:rPr>
              <a:t>struct</a:t>
            </a:r>
            <a:r>
              <a:rPr lang="en-US" sz="2400" dirty="0" smtClean="0">
                <a:latin typeface="Courier"/>
                <a:cs typeface="Courier"/>
              </a:rPr>
              <a:t> Address {</a:t>
            </a:r>
          </a:p>
          <a:p>
            <a:pPr marL="0" indent="0">
              <a:buNone/>
            </a:pPr>
            <a:r>
              <a:rPr lang="en-US" sz="2400" dirty="0"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 private </a:t>
            </a:r>
            <a:r>
              <a:rPr lang="en-US" sz="2400" dirty="0" err="1" smtClean="0">
                <a:solidFill>
                  <a:schemeClr val="accent4"/>
                </a:solidFill>
                <a:latin typeface="Courier"/>
                <a:cs typeface="Courier"/>
              </a:rPr>
              <a:t>readonly</a:t>
            </a:r>
            <a:r>
              <a:rPr lang="en-US" sz="2400" dirty="0" smtClean="0">
                <a:solidFill>
                  <a:schemeClr val="accent4"/>
                </a:solidFill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string city;</a:t>
            </a:r>
          </a:p>
          <a:p>
            <a:pPr marL="0" indent="0">
              <a:buNone/>
            </a:pPr>
            <a:endParaRPr lang="en-US" sz="2400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2400" dirty="0" smtClean="0">
                <a:latin typeface="Courier"/>
                <a:cs typeface="Courier"/>
              </a:rPr>
              <a:t>  public Address(string city) : this() {</a:t>
            </a:r>
          </a:p>
          <a:p>
            <a:pPr marL="0" indent="0">
              <a:buNone/>
            </a:pPr>
            <a:r>
              <a:rPr lang="en-US" sz="2400" dirty="0" smtClean="0">
                <a:latin typeface="Courier"/>
                <a:cs typeface="Courier"/>
              </a:rPr>
              <a:t>   </a:t>
            </a:r>
            <a:r>
              <a:rPr lang="en-US" sz="2400" dirty="0" err="1" smtClean="0">
                <a:latin typeface="Courier"/>
                <a:cs typeface="Courier"/>
              </a:rPr>
              <a:t>this.city</a:t>
            </a:r>
            <a:r>
              <a:rPr lang="en-US" sz="2400" dirty="0" smtClean="0">
                <a:latin typeface="Courier"/>
                <a:cs typeface="Courier"/>
              </a:rPr>
              <a:t> = city;</a:t>
            </a:r>
          </a:p>
          <a:p>
            <a:pPr marL="0" indent="0">
              <a:buNone/>
            </a:pPr>
            <a:r>
              <a:rPr lang="en-US" sz="2400" dirty="0" smtClean="0">
                <a:latin typeface="Courier"/>
                <a:cs typeface="Courier"/>
              </a:rPr>
              <a:t>  }</a:t>
            </a:r>
          </a:p>
          <a:p>
            <a:pPr marL="0" indent="0">
              <a:buNone/>
            </a:pPr>
            <a:endParaRPr lang="en-US" sz="2400" dirty="0" smtClean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2400" dirty="0"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 public string City {</a:t>
            </a:r>
          </a:p>
          <a:p>
            <a:pPr marL="0" indent="0">
              <a:buNone/>
            </a:pPr>
            <a:r>
              <a:rPr lang="en-US" sz="2400" dirty="0"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     get { return city; }</a:t>
            </a:r>
          </a:p>
          <a:p>
            <a:pPr marL="0" indent="0">
              <a:buNone/>
            </a:pPr>
            <a:r>
              <a:rPr lang="en-US" sz="2400" dirty="0" smtClean="0">
                <a:latin typeface="Courier"/>
                <a:cs typeface="Courier"/>
              </a:rPr>
              <a:t>  }</a:t>
            </a:r>
            <a:endParaRPr lang="en-US" sz="2400" dirty="0">
              <a:latin typeface="Courier"/>
              <a:cs typeface="Courier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00800"/>
            <a:ext cx="9144000" cy="457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9" y="5943600"/>
            <a:ext cx="91440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8187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C#: defensive copy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1200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Courier"/>
                <a:cs typeface="Courier"/>
              </a:rPr>
              <a:t>p</a:t>
            </a:r>
            <a:r>
              <a:rPr lang="en-US" sz="2400" dirty="0" smtClean="0">
                <a:latin typeface="Courier"/>
                <a:cs typeface="Courier"/>
              </a:rPr>
              <a:t>ublic class Customer {</a:t>
            </a:r>
          </a:p>
          <a:p>
            <a:pPr marL="0" indent="0">
              <a:buNone/>
            </a:pPr>
            <a:r>
              <a:rPr lang="en-US" sz="2400" dirty="0"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 private </a:t>
            </a:r>
            <a:r>
              <a:rPr lang="en-US" sz="2400" dirty="0" err="1" smtClean="0">
                <a:solidFill>
                  <a:srgbClr val="64A73B"/>
                </a:solidFill>
                <a:latin typeface="Courier"/>
                <a:cs typeface="Courier"/>
              </a:rPr>
              <a:t>readonly</a:t>
            </a:r>
            <a:r>
              <a:rPr lang="en-US" sz="2400" dirty="0" smtClean="0">
                <a:solidFill>
                  <a:srgbClr val="64A73B"/>
                </a:solidFill>
                <a:latin typeface="Courier"/>
                <a:cs typeface="Courier"/>
              </a:rPr>
              <a:t> </a:t>
            </a:r>
            <a:r>
              <a:rPr lang="en-US" sz="2400" dirty="0" err="1" smtClean="0">
                <a:solidFill>
                  <a:srgbClr val="64A73B"/>
                </a:solidFill>
                <a:latin typeface="Courier"/>
                <a:cs typeface="Courier"/>
              </a:rPr>
              <a:t>IEnumerable</a:t>
            </a:r>
            <a:r>
              <a:rPr lang="en-US" sz="2400" dirty="0" smtClean="0">
                <a:latin typeface="Courier"/>
                <a:cs typeface="Courier"/>
              </a:rPr>
              <a:t>&lt;</a:t>
            </a:r>
            <a:r>
              <a:rPr lang="en-US" sz="2400" dirty="0" smtClean="0">
                <a:solidFill>
                  <a:schemeClr val="accent2"/>
                </a:solidFill>
                <a:latin typeface="Courier"/>
                <a:cs typeface="Courier"/>
              </a:rPr>
              <a:t>Phone</a:t>
            </a:r>
            <a:r>
              <a:rPr lang="en-US" sz="2400" dirty="0" smtClean="0">
                <a:latin typeface="Courier"/>
                <a:cs typeface="Courier"/>
              </a:rPr>
              <a:t>&gt; </a:t>
            </a:r>
            <a:r>
              <a:rPr lang="en-US" sz="2400" dirty="0" err="1" smtClean="0">
                <a:latin typeface="Courier"/>
                <a:cs typeface="Courier"/>
              </a:rPr>
              <a:t>phoneNumbers</a:t>
            </a:r>
            <a:r>
              <a:rPr lang="en-US" sz="2400" dirty="0" smtClean="0">
                <a:latin typeface="Courier"/>
                <a:cs typeface="Courier"/>
              </a:rPr>
              <a:t>;</a:t>
            </a:r>
          </a:p>
          <a:p>
            <a:pPr marL="0" indent="0">
              <a:buNone/>
            </a:pPr>
            <a:endParaRPr lang="en-US" sz="2400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2400" dirty="0" smtClean="0">
                <a:latin typeface="Courier"/>
                <a:cs typeface="Courier"/>
              </a:rPr>
              <a:t>  public Customer(</a:t>
            </a:r>
            <a:r>
              <a:rPr lang="en-US" sz="2400" dirty="0" err="1" smtClean="0">
                <a:latin typeface="Courier"/>
                <a:cs typeface="Courier"/>
              </a:rPr>
              <a:t>IEnumerable</a:t>
            </a:r>
            <a:r>
              <a:rPr lang="en-US" sz="2400" dirty="0" smtClean="0">
                <a:latin typeface="Courier"/>
                <a:cs typeface="Courier"/>
              </a:rPr>
              <a:t> phones) {</a:t>
            </a:r>
            <a:br>
              <a:rPr lang="en-US" sz="2400" dirty="0" smtClean="0">
                <a:latin typeface="Courier"/>
                <a:cs typeface="Courier"/>
              </a:rPr>
            </a:br>
            <a:r>
              <a:rPr lang="en-US" sz="2400" dirty="0" smtClean="0">
                <a:latin typeface="Courier"/>
                <a:cs typeface="Courier"/>
              </a:rPr>
              <a:t>     </a:t>
            </a:r>
            <a:r>
              <a:rPr lang="en-US" sz="2400" dirty="0" err="1" smtClean="0">
                <a:latin typeface="Courier"/>
                <a:cs typeface="Courier"/>
              </a:rPr>
              <a:t>this.phones</a:t>
            </a:r>
            <a:r>
              <a:rPr lang="en-US" sz="2400" dirty="0" smtClean="0">
                <a:latin typeface="Courier"/>
                <a:cs typeface="Courier"/>
              </a:rPr>
              <a:t> = </a:t>
            </a:r>
            <a:r>
              <a:rPr lang="en-US" sz="2400" dirty="0" smtClean="0">
                <a:solidFill>
                  <a:srgbClr val="64A73B"/>
                </a:solidFill>
                <a:latin typeface="Courier"/>
                <a:cs typeface="Courier"/>
              </a:rPr>
              <a:t>new List</a:t>
            </a:r>
            <a:r>
              <a:rPr lang="en-US" sz="2400" dirty="0" smtClean="0">
                <a:latin typeface="Courier"/>
                <a:cs typeface="Courier"/>
              </a:rPr>
              <a:t>(phones);</a:t>
            </a:r>
          </a:p>
          <a:p>
            <a:pPr marL="0" indent="0">
              <a:buNone/>
            </a:pPr>
            <a:r>
              <a:rPr lang="en-US" sz="2400" dirty="0" smtClean="0">
                <a:latin typeface="Courier"/>
                <a:cs typeface="Courier"/>
              </a:rPr>
              <a:t>  }</a:t>
            </a:r>
            <a:endParaRPr lang="en-US" sz="2400" dirty="0">
              <a:latin typeface="Courier"/>
              <a:cs typeface="Courier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9050" y="0"/>
            <a:ext cx="1828800" cy="17932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9" y="5226050"/>
            <a:ext cx="9144000" cy="163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784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C#: copy on mod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1200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>
                <a:latin typeface="Courier"/>
                <a:cs typeface="Courier"/>
              </a:rPr>
              <a:t>public Customer </a:t>
            </a:r>
            <a:r>
              <a:rPr lang="en-US" sz="2400" dirty="0" err="1" smtClean="0">
                <a:latin typeface="Courier"/>
                <a:cs typeface="Courier"/>
              </a:rPr>
              <a:t>AddPhone</a:t>
            </a:r>
            <a:r>
              <a:rPr lang="en-US" sz="2400" dirty="0" smtClean="0">
                <a:latin typeface="Courier"/>
                <a:cs typeface="Courier"/>
              </a:rPr>
              <a:t>(Phone </a:t>
            </a:r>
            <a:r>
              <a:rPr lang="en-US" sz="2400" dirty="0" err="1" smtClean="0">
                <a:latin typeface="Courier"/>
                <a:cs typeface="Courier"/>
              </a:rPr>
              <a:t>newPhone</a:t>
            </a:r>
            <a:r>
              <a:rPr lang="en-US" sz="2400" dirty="0" smtClean="0">
                <a:latin typeface="Courier"/>
                <a:cs typeface="Courier"/>
              </a:rPr>
              <a:t>) {</a:t>
            </a:r>
          </a:p>
          <a:p>
            <a:pPr marL="0" indent="0">
              <a:buNone/>
            </a:pPr>
            <a:r>
              <a:rPr lang="en-US" sz="2400" dirty="0" smtClean="0">
                <a:latin typeface="Courier"/>
                <a:cs typeface="Courier"/>
              </a:rPr>
              <a:t>   List&lt;Phone&gt; </a:t>
            </a:r>
            <a:r>
              <a:rPr lang="en-US" sz="2400" dirty="0" err="1" smtClean="0">
                <a:latin typeface="Courier"/>
                <a:cs typeface="Courier"/>
              </a:rPr>
              <a:t>morePhones</a:t>
            </a:r>
            <a:r>
              <a:rPr lang="en-US" sz="2400" dirty="0" smtClean="0">
                <a:latin typeface="Courier"/>
                <a:cs typeface="Courier"/>
              </a:rPr>
              <a:t> = </a:t>
            </a:r>
          </a:p>
          <a:p>
            <a:pPr marL="0" indent="0">
              <a:buNone/>
            </a:pPr>
            <a:r>
              <a:rPr lang="en-US" sz="2400" dirty="0" smtClean="0">
                <a:latin typeface="Courier"/>
                <a:cs typeface="Courier"/>
              </a:rPr>
              <a:t>            </a:t>
            </a:r>
            <a:r>
              <a:rPr lang="en-US" sz="2400" dirty="0" smtClean="0">
                <a:solidFill>
                  <a:schemeClr val="accent2"/>
                </a:solidFill>
                <a:latin typeface="Courier"/>
                <a:cs typeface="Courier"/>
              </a:rPr>
              <a:t>new List</a:t>
            </a:r>
            <a:r>
              <a:rPr lang="en-US" sz="2400" dirty="0" smtClean="0">
                <a:latin typeface="Courier"/>
                <a:cs typeface="Courier"/>
              </a:rPr>
              <a:t>(</a:t>
            </a:r>
            <a:r>
              <a:rPr lang="en-US" sz="2400" dirty="0" err="1" smtClean="0">
                <a:latin typeface="Courier"/>
                <a:cs typeface="Courier"/>
              </a:rPr>
              <a:t>this.phones</a:t>
            </a:r>
            <a:r>
              <a:rPr lang="en-US" sz="2400" dirty="0" smtClean="0">
                <a:latin typeface="Courier"/>
                <a:cs typeface="Courier"/>
              </a:rPr>
              <a:t>);</a:t>
            </a:r>
          </a:p>
          <a:p>
            <a:pPr marL="0" indent="0">
              <a:buNone/>
            </a:pPr>
            <a:r>
              <a:rPr lang="en-US" sz="2400" dirty="0" smtClean="0">
                <a:latin typeface="Courier"/>
                <a:cs typeface="Courier"/>
              </a:rPr>
              <a:t>   </a:t>
            </a:r>
            <a:r>
              <a:rPr lang="en-US" sz="2400" dirty="0" err="1" smtClean="0">
                <a:latin typeface="Courier"/>
                <a:cs typeface="Courier"/>
              </a:rPr>
              <a:t>morePhones.Add</a:t>
            </a:r>
            <a:r>
              <a:rPr lang="en-US" sz="2400" dirty="0" smtClean="0">
                <a:latin typeface="Courier"/>
                <a:cs typeface="Courier"/>
              </a:rPr>
              <a:t>(</a:t>
            </a:r>
            <a:r>
              <a:rPr lang="en-US" sz="2400" dirty="0" err="1" smtClean="0">
                <a:latin typeface="Courier"/>
                <a:cs typeface="Courier"/>
              </a:rPr>
              <a:t>newPhone</a:t>
            </a:r>
            <a:r>
              <a:rPr lang="en-US" sz="2400" dirty="0" smtClean="0">
                <a:latin typeface="Courier"/>
                <a:cs typeface="Courier"/>
              </a:rPr>
              <a:t>);</a:t>
            </a:r>
          </a:p>
          <a:p>
            <a:pPr marL="0" indent="0">
              <a:buNone/>
            </a:pPr>
            <a:r>
              <a:rPr lang="en-US" sz="2400" dirty="0" smtClean="0">
                <a:latin typeface="Courier"/>
                <a:cs typeface="Courier"/>
              </a:rPr>
              <a:t>   return new Customer(</a:t>
            </a:r>
            <a:r>
              <a:rPr lang="en-US" sz="2400" dirty="0" err="1" smtClean="0">
                <a:latin typeface="Courier"/>
                <a:cs typeface="Courier"/>
              </a:rPr>
              <a:t>morePhones</a:t>
            </a:r>
            <a:r>
              <a:rPr lang="en-US" sz="2400" dirty="0" smtClean="0">
                <a:latin typeface="Courier"/>
                <a:cs typeface="Courier"/>
              </a:rPr>
              <a:t>);</a:t>
            </a:r>
          </a:p>
          <a:p>
            <a:pPr marL="0" indent="0">
              <a:buNone/>
            </a:pPr>
            <a:r>
              <a:rPr lang="en-US" sz="2400" dirty="0" smtClean="0">
                <a:latin typeface="Courier"/>
                <a:cs typeface="Courier"/>
              </a:rPr>
              <a:t>}</a:t>
            </a:r>
            <a:endParaRPr lang="en-US" sz="2400" dirty="0">
              <a:latin typeface="Courier"/>
              <a:cs typeface="Courier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9050" y="0"/>
            <a:ext cx="1828800" cy="17932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9" y="5226050"/>
            <a:ext cx="9144000" cy="163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3213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1828800" cy="1793240"/>
          </a:xfrm>
          <a:prstGeom prst="rect">
            <a:avLst/>
          </a:prstGeom>
        </p:spPr>
      </p:pic>
      <p:pic>
        <p:nvPicPr>
          <p:cNvPr id="11276" name="Picture 12" descr="http://greenfield.fortunecity.com/tiger/6/pics/tigerking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2806" y="2354669"/>
            <a:ext cx="587587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2" name="Picture 8" descr="https://encrypted-tbn1.google.com/images?q=tbn:ANd9GcS0zq87NrAepzgDx-TIEX0M9LsX_oc9EQAdjIAL8MsFVjqhjZhY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5297" y="2454150"/>
            <a:ext cx="751703" cy="565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 descr="http://majicatl.com/files/2011/09/strawberry7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2392352"/>
            <a:ext cx="738187" cy="736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Immutable linked list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705600" y="2354669"/>
            <a:ext cx="762000" cy="762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733800" y="2379382"/>
            <a:ext cx="762000" cy="762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724400" y="2369085"/>
            <a:ext cx="762000" cy="762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715000" y="2369085"/>
            <a:ext cx="762000" cy="762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>
            <a:stCxn id="6" idx="3"/>
            <a:endCxn id="7" idx="1"/>
          </p:cNvCxnSpPr>
          <p:nvPr/>
        </p:nvCxnSpPr>
        <p:spPr>
          <a:xfrm flipV="1">
            <a:off x="4495800" y="2750085"/>
            <a:ext cx="228600" cy="1029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7" idx="3"/>
            <a:endCxn id="8" idx="1"/>
          </p:cNvCxnSpPr>
          <p:nvPr/>
        </p:nvCxnSpPr>
        <p:spPr>
          <a:xfrm>
            <a:off x="5486400" y="2750085"/>
            <a:ext cx="2286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8" idx="3"/>
            <a:endCxn id="5" idx="1"/>
          </p:cNvCxnSpPr>
          <p:nvPr/>
        </p:nvCxnSpPr>
        <p:spPr>
          <a:xfrm flipV="1">
            <a:off x="6477000" y="2735669"/>
            <a:ext cx="228600" cy="1441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375831" y="2354669"/>
            <a:ext cx="30141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fruit</a:t>
            </a:r>
            <a:endParaRPr lang="en-US" sz="2800" dirty="0"/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2362200" y="2616279"/>
            <a:ext cx="1371600" cy="12692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/>
          <p:cNvGrpSpPr/>
          <p:nvPr/>
        </p:nvGrpSpPr>
        <p:grpSpPr>
          <a:xfrm>
            <a:off x="1242884" y="3141382"/>
            <a:ext cx="4569039" cy="1202018"/>
            <a:chOff x="1242884" y="3141382"/>
            <a:chExt cx="4569039" cy="1202018"/>
          </a:xfrm>
        </p:grpSpPr>
        <p:pic>
          <p:nvPicPr>
            <p:cNvPr id="11266" name="Picture 2" descr="http://www.thehstblog.com/uploads/image/tomato(1).jp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87882" y="3521734"/>
              <a:ext cx="824041" cy="8216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Rectangle 8"/>
            <p:cNvSpPr/>
            <p:nvPr/>
          </p:nvSpPr>
          <p:spPr>
            <a:xfrm>
              <a:off x="5018903" y="3551567"/>
              <a:ext cx="762000" cy="762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242884" y="3670957"/>
              <a:ext cx="33909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err="1"/>
                <a:t>f</a:t>
              </a:r>
              <a:r>
                <a:rPr lang="en-US" sz="2800" dirty="0" err="1" smtClean="0"/>
                <a:t>ruit.add</a:t>
              </a:r>
              <a:r>
                <a:rPr lang="en-US" sz="2800" dirty="0" smtClean="0"/>
                <a:t>(tomato)</a:t>
              </a:r>
              <a:endParaRPr lang="en-US" sz="2800" dirty="0"/>
            </a:p>
          </p:txBody>
        </p:sp>
        <p:cxnSp>
          <p:nvCxnSpPr>
            <p:cNvPr id="21" name="Straight Arrow Connector 20"/>
            <p:cNvCxnSpPr/>
            <p:nvPr/>
          </p:nvCxnSpPr>
          <p:spPr>
            <a:xfrm flipV="1">
              <a:off x="4495800" y="3932568"/>
              <a:ext cx="381000" cy="29832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>
              <a:stCxn id="9" idx="0"/>
              <a:endCxn id="6" idx="2"/>
            </p:cNvCxnSpPr>
            <p:nvPr/>
          </p:nvCxnSpPr>
          <p:spPr>
            <a:xfrm flipH="1" flipV="1">
              <a:off x="4114800" y="3141382"/>
              <a:ext cx="1285103" cy="410185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268" name="Picture 4" descr="http://farm4.static.flickr.com/3527/3939478230_468de8b2c8_o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4855" y="2498540"/>
            <a:ext cx="638429" cy="479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26050"/>
            <a:ext cx="9144000" cy="1631950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7696200" y="2362200"/>
            <a:ext cx="762000" cy="76200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Arrow Connector 28"/>
          <p:cNvCxnSpPr/>
          <p:nvPr/>
        </p:nvCxnSpPr>
        <p:spPr>
          <a:xfrm flipV="1">
            <a:off x="7467600" y="2743200"/>
            <a:ext cx="228600" cy="1441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94643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</a:t>
            </a:r>
            <a:r>
              <a:rPr lang="en-US" dirty="0" smtClean="0"/>
              <a:t>#: copy on mod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1200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Courier"/>
                <a:cs typeface="Courier"/>
              </a:rPr>
              <a:t>m</a:t>
            </a:r>
            <a:r>
              <a:rPr lang="en-US" sz="2400" dirty="0" smtClean="0">
                <a:latin typeface="Courier"/>
                <a:cs typeface="Courier"/>
              </a:rPr>
              <a:t>ember </a:t>
            </a:r>
            <a:r>
              <a:rPr lang="en-US" sz="2400" dirty="0" err="1" smtClean="0">
                <a:latin typeface="Courier"/>
                <a:cs typeface="Courier"/>
              </a:rPr>
              <a:t>this.AddPhone</a:t>
            </a:r>
            <a:r>
              <a:rPr lang="en-US" sz="2400" dirty="0" smtClean="0">
                <a:latin typeface="Courier"/>
                <a:cs typeface="Courier"/>
              </a:rPr>
              <a:t>(</a:t>
            </a:r>
            <a:r>
              <a:rPr lang="en-US" sz="2400" dirty="0" err="1" smtClean="0">
                <a:latin typeface="Courier"/>
                <a:cs typeface="Courier"/>
              </a:rPr>
              <a:t>newPhone:Phone</a:t>
            </a:r>
            <a:r>
              <a:rPr lang="en-US" sz="2400" dirty="0" smtClean="0">
                <a:latin typeface="Courier"/>
                <a:cs typeface="Courier"/>
              </a:rPr>
              <a:t>) {</a:t>
            </a:r>
          </a:p>
          <a:p>
            <a:pPr marL="0" indent="0">
              <a:buNone/>
            </a:pPr>
            <a:r>
              <a:rPr lang="en-US" sz="2400" dirty="0" smtClean="0">
                <a:latin typeface="Courier"/>
                <a:cs typeface="Courier"/>
              </a:rPr>
              <a:t>   new Customer(</a:t>
            </a:r>
            <a:r>
              <a:rPr lang="en-US" sz="2400" dirty="0" err="1" smtClean="0">
                <a:solidFill>
                  <a:srgbClr val="AA2B1E"/>
                </a:solidFill>
                <a:latin typeface="Courier"/>
                <a:cs typeface="Courier"/>
              </a:rPr>
              <a:t>newPhone</a:t>
            </a:r>
            <a:r>
              <a:rPr lang="en-US" sz="2400" dirty="0" smtClean="0">
                <a:solidFill>
                  <a:srgbClr val="AA2B1E"/>
                </a:solidFill>
                <a:latin typeface="Courier"/>
                <a:cs typeface="Courier"/>
              </a:rPr>
              <a:t> :: phones</a:t>
            </a:r>
            <a:r>
              <a:rPr lang="en-US" sz="2400" dirty="0" smtClean="0">
                <a:latin typeface="Courier"/>
                <a:cs typeface="Courier"/>
              </a:rPr>
              <a:t>)</a:t>
            </a:r>
          </a:p>
          <a:p>
            <a:pPr marL="0" indent="0">
              <a:buNone/>
            </a:pPr>
            <a:r>
              <a:rPr lang="en-US" sz="2400" dirty="0" smtClean="0">
                <a:latin typeface="Courier"/>
                <a:cs typeface="Courier"/>
              </a:rPr>
              <a:t>}</a:t>
            </a:r>
            <a:endParaRPr lang="en-US" sz="2400" dirty="0">
              <a:latin typeface="Courier"/>
              <a:cs typeface="Courier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9050" y="0"/>
            <a:ext cx="1828800" cy="17932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26050"/>
            <a:ext cx="9144000" cy="163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3896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F# in C#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1200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>
                <a:latin typeface="Courier"/>
                <a:cs typeface="Courier"/>
              </a:rPr>
              <a:t>private </a:t>
            </a:r>
            <a:r>
              <a:rPr lang="en-US" sz="2400" dirty="0" err="1" smtClean="0">
                <a:latin typeface="Courier"/>
                <a:cs typeface="Courier"/>
              </a:rPr>
              <a:t>readonly</a:t>
            </a:r>
            <a:r>
              <a:rPr lang="en-US" sz="2400" dirty="0" smtClean="0">
                <a:latin typeface="Courier"/>
                <a:cs typeface="Courier"/>
              </a:rPr>
              <a:t> </a:t>
            </a:r>
            <a:r>
              <a:rPr lang="en-US" sz="2400" dirty="0" err="1" smtClean="0">
                <a:solidFill>
                  <a:srgbClr val="64A73B"/>
                </a:solidFill>
                <a:latin typeface="Courier"/>
                <a:cs typeface="Courier"/>
              </a:rPr>
              <a:t>FSharpList</a:t>
            </a:r>
            <a:r>
              <a:rPr lang="en-US" sz="2400" dirty="0" smtClean="0">
                <a:latin typeface="Courier"/>
                <a:cs typeface="Courier"/>
              </a:rPr>
              <a:t>&lt;Phone&gt; phones;</a:t>
            </a:r>
          </a:p>
          <a:p>
            <a:pPr marL="0" indent="0">
              <a:buNone/>
            </a:pPr>
            <a:endParaRPr lang="en-US" sz="2400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2400" dirty="0">
                <a:latin typeface="Courier"/>
                <a:cs typeface="Courier"/>
              </a:rPr>
              <a:t>p</a:t>
            </a:r>
            <a:r>
              <a:rPr lang="en-US" sz="2400" dirty="0" smtClean="0">
                <a:latin typeface="Courier"/>
                <a:cs typeface="Courier"/>
              </a:rPr>
              <a:t>ublic Customer (</a:t>
            </a:r>
            <a:r>
              <a:rPr lang="en-US" sz="2400" dirty="0" err="1" smtClean="0">
                <a:latin typeface="Courier"/>
                <a:cs typeface="Courier"/>
              </a:rPr>
              <a:t>IEnumerable</a:t>
            </a:r>
            <a:r>
              <a:rPr lang="en-US" sz="2400" dirty="0" smtClean="0">
                <a:latin typeface="Courier"/>
                <a:cs typeface="Courier"/>
              </a:rPr>
              <a:t> phones) {</a:t>
            </a:r>
          </a:p>
          <a:p>
            <a:pPr marL="0" indent="0">
              <a:buNone/>
            </a:pPr>
            <a:r>
              <a:rPr lang="en-US" sz="2400" dirty="0"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  </a:t>
            </a:r>
            <a:r>
              <a:rPr lang="en-US" sz="2400" dirty="0" err="1" smtClean="0">
                <a:latin typeface="Courier"/>
                <a:cs typeface="Courier"/>
              </a:rPr>
              <a:t>this.phones</a:t>
            </a:r>
            <a:r>
              <a:rPr lang="en-US" sz="2400" dirty="0" smtClean="0">
                <a:latin typeface="Courier"/>
                <a:cs typeface="Courier"/>
              </a:rPr>
              <a:t> = </a:t>
            </a:r>
            <a:r>
              <a:rPr lang="en-US" sz="2400" dirty="0" err="1" smtClean="0">
                <a:solidFill>
                  <a:schemeClr val="accent4"/>
                </a:solidFill>
                <a:latin typeface="Courier"/>
                <a:cs typeface="Courier"/>
              </a:rPr>
              <a:t>SeqModule.ToList</a:t>
            </a:r>
            <a:r>
              <a:rPr lang="en-US" sz="2400" dirty="0" smtClean="0">
                <a:latin typeface="Courier"/>
                <a:cs typeface="Courier"/>
              </a:rPr>
              <a:t>(phones);</a:t>
            </a:r>
          </a:p>
          <a:p>
            <a:pPr marL="0" indent="0">
              <a:buNone/>
            </a:pPr>
            <a:r>
              <a:rPr lang="en-US" sz="2400" dirty="0" smtClean="0">
                <a:latin typeface="Courier"/>
                <a:cs typeface="Courier"/>
              </a:rPr>
              <a:t>}</a:t>
            </a:r>
          </a:p>
          <a:p>
            <a:pPr marL="0" indent="0">
              <a:buNone/>
            </a:pPr>
            <a:endParaRPr lang="en-US" sz="2400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2400" dirty="0" smtClean="0">
                <a:latin typeface="Courier"/>
                <a:cs typeface="Courier"/>
              </a:rPr>
              <a:t>public Customer </a:t>
            </a:r>
            <a:r>
              <a:rPr lang="en-US" sz="2400" dirty="0" err="1" smtClean="0">
                <a:latin typeface="Courier"/>
                <a:cs typeface="Courier"/>
              </a:rPr>
              <a:t>AddPhone</a:t>
            </a:r>
            <a:r>
              <a:rPr lang="en-US" sz="2400" dirty="0" smtClean="0">
                <a:latin typeface="Courier"/>
                <a:cs typeface="Courier"/>
              </a:rPr>
              <a:t>(Phone </a:t>
            </a:r>
            <a:r>
              <a:rPr lang="en-US" sz="2400" dirty="0" err="1" smtClean="0">
                <a:latin typeface="Courier"/>
                <a:cs typeface="Courier"/>
              </a:rPr>
              <a:t>newPhone</a:t>
            </a:r>
            <a:r>
              <a:rPr lang="en-US" sz="2400" dirty="0" smtClean="0">
                <a:latin typeface="Courier"/>
                <a:cs typeface="Courier"/>
              </a:rPr>
              <a:t>) {</a:t>
            </a:r>
          </a:p>
          <a:p>
            <a:pPr marL="0" indent="0">
              <a:buNone/>
            </a:pPr>
            <a:r>
              <a:rPr lang="en-US" sz="2400" dirty="0" smtClean="0">
                <a:latin typeface="Courier"/>
                <a:cs typeface="Courier"/>
              </a:rPr>
              <a:t>   return new Customer(</a:t>
            </a:r>
          </a:p>
          <a:p>
            <a:pPr marL="0" indent="0">
              <a:buNone/>
            </a:pPr>
            <a:r>
              <a:rPr lang="en-US" sz="2400" dirty="0"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  </a:t>
            </a:r>
            <a:r>
              <a:rPr lang="en-US" sz="2400" dirty="0" err="1" smtClean="0">
                <a:solidFill>
                  <a:srgbClr val="64A73B"/>
                </a:solidFill>
                <a:latin typeface="Courier"/>
                <a:cs typeface="Courier"/>
              </a:rPr>
              <a:t>FSharpList</a:t>
            </a:r>
            <a:r>
              <a:rPr lang="en-US" sz="2400" dirty="0" smtClean="0">
                <a:solidFill>
                  <a:srgbClr val="64A73B"/>
                </a:solidFill>
                <a:latin typeface="Courier"/>
                <a:cs typeface="Courier"/>
              </a:rPr>
              <a:t>&lt;Phone&gt;.Cons</a:t>
            </a:r>
            <a:r>
              <a:rPr lang="en-US" sz="2400" dirty="0" smtClean="0">
                <a:latin typeface="Courier"/>
                <a:cs typeface="Courier"/>
              </a:rPr>
              <a:t>(</a:t>
            </a:r>
            <a:r>
              <a:rPr lang="en-US" sz="2400" dirty="0" err="1" smtClean="0">
                <a:latin typeface="Courier"/>
                <a:cs typeface="Courier"/>
              </a:rPr>
              <a:t>newPhone</a:t>
            </a:r>
            <a:r>
              <a:rPr lang="en-US" sz="2400" dirty="0" smtClean="0">
                <a:latin typeface="Courier"/>
                <a:cs typeface="Courier"/>
              </a:rPr>
              <a:t>, phones))</a:t>
            </a:r>
          </a:p>
          <a:p>
            <a:pPr marL="0" indent="0">
              <a:buNone/>
            </a:pPr>
            <a:r>
              <a:rPr lang="en-US" sz="2400" dirty="0" smtClean="0">
                <a:latin typeface="Courier"/>
                <a:cs typeface="Courier"/>
              </a:rPr>
              <a:t>}</a:t>
            </a:r>
          </a:p>
          <a:p>
            <a:pPr marL="0" indent="0">
              <a:buNone/>
            </a:pPr>
            <a:endParaRPr lang="en-US" sz="2400" dirty="0">
              <a:latin typeface="Courier"/>
              <a:cs typeface="Courier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9050" y="0"/>
            <a:ext cx="1828800" cy="1793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8754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C#: copy on mod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1200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>
                <a:latin typeface="Courier"/>
                <a:cs typeface="Courier"/>
              </a:rPr>
              <a:t>public Customer </a:t>
            </a:r>
            <a:r>
              <a:rPr lang="en-US" sz="2400" dirty="0" err="1" smtClean="0">
                <a:latin typeface="Courier"/>
                <a:cs typeface="Courier"/>
              </a:rPr>
              <a:t>AddPhone</a:t>
            </a:r>
            <a:r>
              <a:rPr lang="en-US" sz="2400" dirty="0" smtClean="0">
                <a:latin typeface="Courier"/>
                <a:cs typeface="Courier"/>
              </a:rPr>
              <a:t>(Phone </a:t>
            </a:r>
            <a:r>
              <a:rPr lang="en-US" sz="2400" dirty="0" err="1" smtClean="0">
                <a:latin typeface="Courier"/>
                <a:cs typeface="Courier"/>
              </a:rPr>
              <a:t>newPhone</a:t>
            </a:r>
            <a:r>
              <a:rPr lang="en-US" sz="2400" dirty="0" smtClean="0">
                <a:latin typeface="Courier"/>
                <a:cs typeface="Courier"/>
              </a:rPr>
              <a:t>) {</a:t>
            </a:r>
          </a:p>
          <a:p>
            <a:pPr marL="0" indent="0">
              <a:buNone/>
            </a:pPr>
            <a:r>
              <a:rPr lang="en-US" sz="2400" dirty="0" smtClean="0">
                <a:latin typeface="Courier"/>
                <a:cs typeface="Courier"/>
              </a:rPr>
              <a:t>   </a:t>
            </a:r>
            <a:r>
              <a:rPr lang="en-US" sz="2400" dirty="0" err="1" smtClean="0">
                <a:latin typeface="Courier"/>
                <a:cs typeface="Courier"/>
              </a:rPr>
              <a:t>IEnumerable</a:t>
            </a:r>
            <a:r>
              <a:rPr lang="en-US" sz="2400" dirty="0" smtClean="0">
                <a:latin typeface="Courier"/>
                <a:cs typeface="Courier"/>
              </a:rPr>
              <a:t>&lt;Phone&gt; </a:t>
            </a:r>
            <a:r>
              <a:rPr lang="en-US" sz="2400" dirty="0" err="1" smtClean="0">
                <a:latin typeface="Courier"/>
                <a:cs typeface="Courier"/>
              </a:rPr>
              <a:t>morePhones</a:t>
            </a:r>
            <a:r>
              <a:rPr lang="en-US" sz="2400" dirty="0" smtClean="0">
                <a:latin typeface="Courier"/>
                <a:cs typeface="Courier"/>
              </a:rPr>
              <a:t> = </a:t>
            </a:r>
          </a:p>
          <a:p>
            <a:pPr marL="0" indent="0">
              <a:buNone/>
            </a:pPr>
            <a:r>
              <a:rPr lang="en-US" sz="2400" dirty="0" smtClean="0">
                <a:latin typeface="Courier"/>
                <a:cs typeface="Courier"/>
              </a:rPr>
              <a:t>            // create list, or cons</a:t>
            </a:r>
          </a:p>
          <a:p>
            <a:pPr marL="0" indent="0">
              <a:buNone/>
            </a:pPr>
            <a:r>
              <a:rPr lang="en-US" sz="2400" dirty="0" smtClean="0">
                <a:latin typeface="Courier"/>
                <a:cs typeface="Courier"/>
              </a:rPr>
              <a:t>   return new Customer(</a:t>
            </a:r>
            <a:r>
              <a:rPr lang="en-US" sz="2400" dirty="0" err="1" smtClean="0">
                <a:solidFill>
                  <a:srgbClr val="FF0000"/>
                </a:solidFill>
                <a:latin typeface="Courier"/>
                <a:cs typeface="Courier"/>
              </a:rPr>
              <a:t>morePhones</a:t>
            </a:r>
            <a:r>
              <a:rPr lang="en-US" sz="2400" dirty="0" smtClean="0">
                <a:latin typeface="Courier"/>
                <a:cs typeface="Courier"/>
              </a:rPr>
              <a:t>, </a:t>
            </a:r>
            <a:r>
              <a:rPr lang="en-US" sz="2400" dirty="0" smtClean="0">
                <a:solidFill>
                  <a:srgbClr val="008000"/>
                </a:solidFill>
                <a:latin typeface="Courier"/>
                <a:cs typeface="Courier"/>
              </a:rPr>
              <a:t>name</a:t>
            </a:r>
            <a:r>
              <a:rPr lang="en-US" sz="2400" dirty="0" smtClean="0">
                <a:latin typeface="Courier"/>
                <a:cs typeface="Courier"/>
              </a:rPr>
              <a:t>, </a:t>
            </a:r>
            <a:r>
              <a:rPr lang="en-US" sz="2400" dirty="0" smtClean="0">
                <a:solidFill>
                  <a:srgbClr val="008000"/>
                </a:solidFill>
                <a:latin typeface="Courier"/>
                <a:cs typeface="Courier"/>
              </a:rPr>
              <a:t>address</a:t>
            </a:r>
            <a:r>
              <a:rPr lang="en-US" sz="2400" dirty="0" smtClean="0">
                <a:latin typeface="Courier"/>
                <a:cs typeface="Courier"/>
              </a:rPr>
              <a:t>, </a:t>
            </a:r>
            <a:r>
              <a:rPr lang="en-US" sz="2400" dirty="0" smtClean="0">
                <a:solidFill>
                  <a:srgbClr val="008000"/>
                </a:solidFill>
                <a:latin typeface="Courier"/>
                <a:cs typeface="Courier"/>
              </a:rPr>
              <a:t>birthday</a:t>
            </a:r>
            <a:r>
              <a:rPr lang="en-US" sz="2400" dirty="0" smtClean="0">
                <a:latin typeface="Courier"/>
                <a:cs typeface="Courier"/>
              </a:rPr>
              <a:t>, </a:t>
            </a:r>
            <a:r>
              <a:rPr lang="en-US" sz="2400" dirty="0" smtClean="0">
                <a:solidFill>
                  <a:srgbClr val="008000"/>
                </a:solidFill>
                <a:latin typeface="Courier"/>
                <a:cs typeface="Courier"/>
              </a:rPr>
              <a:t>cousins</a:t>
            </a:r>
            <a:r>
              <a:rPr lang="en-US" sz="2400" dirty="0" smtClean="0">
                <a:latin typeface="Courier"/>
                <a:cs typeface="Courier"/>
              </a:rPr>
              <a:t>);</a:t>
            </a:r>
          </a:p>
          <a:p>
            <a:pPr marL="0" indent="0">
              <a:buNone/>
            </a:pPr>
            <a:r>
              <a:rPr lang="en-US" sz="2400" dirty="0" smtClean="0">
                <a:latin typeface="Courier"/>
                <a:cs typeface="Courier"/>
              </a:rPr>
              <a:t>}</a:t>
            </a:r>
            <a:endParaRPr lang="en-US" sz="2400" dirty="0">
              <a:latin typeface="Courier"/>
              <a:cs typeface="Courier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9050" y="0"/>
            <a:ext cx="1828800" cy="17932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9" y="5226050"/>
            <a:ext cx="9144000" cy="163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5204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https://encrypted-tbn1.google.com/images?q=tbn:ANd9GcSFgX1o73_GKjegThHdyDlb0OFhxWQmr66dLfqplJ8YF_nfvqCSBQ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9513" y="3748632"/>
            <a:ext cx="800101" cy="800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6361" y="228600"/>
            <a:ext cx="8229600" cy="1143000"/>
          </a:xfrm>
        </p:spPr>
        <p:txBody>
          <a:bodyPr/>
          <a:lstStyle/>
          <a:p>
            <a:r>
              <a:rPr lang="en-US" dirty="0" smtClean="0"/>
              <a:t>Immutability in </a:t>
            </a:r>
            <a:r>
              <a:rPr lang="en-US" dirty="0"/>
              <a:t>J</a:t>
            </a:r>
            <a:r>
              <a:rPr lang="en-US" dirty="0" smtClean="0"/>
              <a:t>ava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05000"/>
            <a:ext cx="8229600" cy="1752600"/>
          </a:xfrm>
        </p:spPr>
        <p:txBody>
          <a:bodyPr/>
          <a:lstStyle/>
          <a:p>
            <a:r>
              <a:rPr lang="en-US" dirty="0" smtClean="0"/>
              <a:t>final</a:t>
            </a:r>
          </a:p>
          <a:p>
            <a:r>
              <a:rPr lang="en-US" dirty="0"/>
              <a:t>I</a:t>
            </a:r>
            <a:r>
              <a:rPr lang="en-US" dirty="0" smtClean="0"/>
              <a:t>mmutable collections</a:t>
            </a:r>
          </a:p>
        </p:txBody>
      </p:sp>
      <p:pic>
        <p:nvPicPr>
          <p:cNvPr id="5" name="Picture 8" descr="https://encrypted-tbn1.google.com/images?q=tbn:ANd9GcS0zq87NrAepzgDx-TIEX0M9LsX_oc9EQAdjIAL8MsFVjqhjZhY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0058" y="3871798"/>
            <a:ext cx="751703" cy="565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http://majicatl.com/files/2011/09/strawberry7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9161" y="3810000"/>
            <a:ext cx="738187" cy="736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2978561" y="3797030"/>
            <a:ext cx="762000" cy="762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969161" y="3786733"/>
            <a:ext cx="762000" cy="762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959761" y="3786733"/>
            <a:ext cx="762000" cy="762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>
            <a:stCxn id="8" idx="3"/>
            <a:endCxn id="9" idx="1"/>
          </p:cNvCxnSpPr>
          <p:nvPr/>
        </p:nvCxnSpPr>
        <p:spPr>
          <a:xfrm flipV="1">
            <a:off x="3740561" y="4167733"/>
            <a:ext cx="228600" cy="1029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9" idx="3"/>
            <a:endCxn id="10" idx="1"/>
          </p:cNvCxnSpPr>
          <p:nvPr/>
        </p:nvCxnSpPr>
        <p:spPr>
          <a:xfrm>
            <a:off x="4731161" y="4167733"/>
            <a:ext cx="2286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10" idx="3"/>
          </p:cNvCxnSpPr>
          <p:nvPr/>
        </p:nvCxnSpPr>
        <p:spPr>
          <a:xfrm flipV="1">
            <a:off x="5721761" y="4153317"/>
            <a:ext cx="228600" cy="1441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4" descr="http://farm4.static.flickr.com/3527/3939478230_468de8b2c8_o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9616" y="3916188"/>
            <a:ext cx="638429" cy="479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1828800" cy="179324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9" y="5226050"/>
            <a:ext cx="9144000" cy="163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969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9050" y="0"/>
            <a:ext cx="1828800" cy="17932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74638"/>
            <a:ext cx="8229600" cy="1143000"/>
          </a:xfrm>
        </p:spPr>
        <p:txBody>
          <a:bodyPr/>
          <a:lstStyle/>
          <a:p>
            <a:r>
              <a:rPr lang="en-US" dirty="0" smtClean="0"/>
              <a:t>Immutability in Java</a:t>
            </a:r>
            <a:endParaRPr lang="en-US" dirty="0"/>
          </a:p>
        </p:txBody>
      </p:sp>
      <p:pic>
        <p:nvPicPr>
          <p:cNvPr id="8194" name="Picture 2" descr="http://www.bellybytes.com/food/images/guava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3352800"/>
            <a:ext cx="2266950" cy="1885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371600" y="2362200"/>
            <a:ext cx="69151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/>
              <a:t>ImmutableMap.copyOf</a:t>
            </a:r>
            <a:r>
              <a:rPr lang="en-US" sz="2800" dirty="0" smtClean="0"/>
              <a:t>(</a:t>
            </a:r>
            <a:r>
              <a:rPr lang="en-US" sz="2800" dirty="0" err="1" smtClean="0"/>
              <a:t>mutableMap</a:t>
            </a:r>
            <a:r>
              <a:rPr lang="en-US" sz="2800" dirty="0" smtClean="0"/>
              <a:t>)</a:t>
            </a:r>
            <a:endParaRPr 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1371600" y="3048000"/>
            <a:ext cx="533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/>
              <a:t>ImmutableList.of</a:t>
            </a:r>
            <a:r>
              <a:rPr lang="en-US" sz="2800" dirty="0" smtClean="0"/>
              <a:t>(item, item, item)</a:t>
            </a:r>
            <a:endParaRPr lang="en-US" sz="28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9" y="5226050"/>
            <a:ext cx="9144000" cy="163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051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accent6">
                <a:lumMod val="60000"/>
                <a:lumOff val="40000"/>
              </a:schemeClr>
            </a:gs>
            <a:gs pos="0">
              <a:srgbClr val="FFFFFF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47800" y="152400"/>
            <a:ext cx="617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this talk is brought to you by… the Option type!</a:t>
            </a:r>
            <a:endParaRPr lang="en-US" dirty="0"/>
          </a:p>
        </p:txBody>
      </p:sp>
      <p:grpSp>
        <p:nvGrpSpPr>
          <p:cNvPr id="25" name="Group 24"/>
          <p:cNvGrpSpPr/>
          <p:nvPr/>
        </p:nvGrpSpPr>
        <p:grpSpPr>
          <a:xfrm>
            <a:off x="808640" y="990600"/>
            <a:ext cx="5439760" cy="3581400"/>
            <a:chOff x="808640" y="990600"/>
            <a:chExt cx="5439760" cy="3581400"/>
          </a:xfrm>
        </p:grpSpPr>
        <p:sp>
          <p:nvSpPr>
            <p:cNvPr id="5" name="TextBox 4"/>
            <p:cNvSpPr txBox="1"/>
            <p:nvPr/>
          </p:nvSpPr>
          <p:spPr>
            <a:xfrm>
              <a:off x="808640" y="2015723"/>
              <a:ext cx="5363560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 err="1" smtClean="0">
                  <a:ln w="17780" cmpd="sng">
                    <a:solidFill>
                      <a:srgbClr val="FFFFFF"/>
                    </a:solidFill>
                    <a:prstDash val="solid"/>
                    <a:miter lim="800000"/>
                  </a:ln>
                  <a:gradFill rotWithShape="1">
                    <a:gsLst>
                      <a:gs pos="0">
                        <a:srgbClr val="000000">
                          <a:tint val="92000"/>
                          <a:shade val="100000"/>
                          <a:satMod val="150000"/>
                        </a:srgbClr>
                      </a:gs>
                      <a:gs pos="49000">
                        <a:srgbClr val="000000">
                          <a:tint val="89000"/>
                          <a:shade val="90000"/>
                          <a:satMod val="150000"/>
                        </a:srgbClr>
                      </a:gs>
                      <a:gs pos="50000">
                        <a:srgbClr val="000000">
                          <a:tint val="100000"/>
                          <a:shade val="75000"/>
                          <a:satMod val="150000"/>
                        </a:srgbClr>
                      </a:gs>
                      <a:gs pos="95000">
                        <a:srgbClr val="000000">
                          <a:shade val="47000"/>
                          <a:satMod val="150000"/>
                        </a:srgbClr>
                      </a:gs>
                      <a:gs pos="100000">
                        <a:srgbClr val="000000">
                          <a:shade val="39000"/>
                          <a:satMod val="150000"/>
                        </a:srgbClr>
                      </a:gs>
                    </a:gsLst>
                    <a:lin ang="5400000"/>
                  </a:gradFill>
                  <a:effectLst>
                    <a:outerShdw blurRad="50800" algn="tl" rotWithShape="0">
                      <a:srgbClr val="000000"/>
                    </a:outerShdw>
                  </a:effectLst>
                </a:rPr>
                <a:t>NullReferenceException</a:t>
              </a:r>
              <a:endParaRPr lang="en-US" sz="4800" b="1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endParaRPr>
            </a:p>
          </p:txBody>
        </p:sp>
        <p:sp>
          <p:nvSpPr>
            <p:cNvPr id="6" name="&quot;No&quot; Symbol 5"/>
            <p:cNvSpPr/>
            <p:nvPr/>
          </p:nvSpPr>
          <p:spPr>
            <a:xfrm>
              <a:off x="838200" y="990600"/>
              <a:ext cx="5410200" cy="3581400"/>
            </a:xfrm>
            <a:prstGeom prst="noSmoking">
              <a:avLst/>
            </a:prstGeom>
            <a:solidFill>
              <a:srgbClr val="FF0000">
                <a:alpha val="77000"/>
              </a:srgbClr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657600" y="2667000"/>
            <a:ext cx="4668796" cy="3924300"/>
            <a:chOff x="2646404" y="1619250"/>
            <a:chExt cx="4668796" cy="3924300"/>
          </a:xfrm>
        </p:grpSpPr>
        <p:sp>
          <p:nvSpPr>
            <p:cNvPr id="9" name="Rectangle 8"/>
            <p:cNvSpPr/>
            <p:nvPr/>
          </p:nvSpPr>
          <p:spPr>
            <a:xfrm>
              <a:off x="3943863" y="1619250"/>
              <a:ext cx="1750541" cy="16002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dirty="0" smtClean="0"/>
                <a:t>Thing</a:t>
              </a:r>
            </a:p>
            <a:p>
              <a:pPr algn="ctr"/>
              <a:endParaRPr lang="en-US" dirty="0" smtClean="0"/>
            </a:p>
            <a:p>
              <a:pPr algn="ctr"/>
              <a:r>
                <a:rPr lang="en-US" dirty="0" err="1" smtClean="0"/>
                <a:t>doStuff</a:t>
              </a:r>
              <a:r>
                <a:rPr lang="en-US" dirty="0" smtClean="0"/>
                <a:t>()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5257800" y="3943350"/>
              <a:ext cx="2057400" cy="16002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dirty="0" err="1" smtClean="0"/>
                <a:t>NullThing</a:t>
              </a:r>
              <a:endParaRPr lang="en-US" dirty="0" smtClean="0"/>
            </a:p>
            <a:p>
              <a:pPr algn="ctr"/>
              <a:endParaRPr lang="en-US" dirty="0" smtClean="0"/>
            </a:p>
            <a:p>
              <a:pPr algn="ctr"/>
              <a:r>
                <a:rPr lang="en-US" dirty="0" err="1" smtClean="0"/>
                <a:t>doStuff</a:t>
              </a:r>
              <a:r>
                <a:rPr lang="en-US" dirty="0" smtClean="0"/>
                <a:t>() {}</a:t>
              </a:r>
            </a:p>
          </p:txBody>
        </p:sp>
        <p:cxnSp>
          <p:nvCxnSpPr>
            <p:cNvPr id="11" name="Straight Arrow Connector 10"/>
            <p:cNvCxnSpPr>
              <a:stCxn id="10" idx="0"/>
              <a:endCxn id="9" idx="2"/>
            </p:cNvCxnSpPr>
            <p:nvPr/>
          </p:nvCxnSpPr>
          <p:spPr>
            <a:xfrm flipH="1" flipV="1">
              <a:off x="4819134" y="3219450"/>
              <a:ext cx="1467366" cy="7239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11"/>
            <p:cNvSpPr/>
            <p:nvPr/>
          </p:nvSpPr>
          <p:spPr>
            <a:xfrm>
              <a:off x="2646404" y="3943350"/>
              <a:ext cx="2077995" cy="16002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dirty="0" err="1" smtClean="0"/>
                <a:t>SomeThing</a:t>
              </a:r>
              <a:endParaRPr lang="en-US" dirty="0" smtClean="0"/>
            </a:p>
            <a:p>
              <a:pPr algn="ctr"/>
              <a:endParaRPr lang="en-US" dirty="0" smtClean="0"/>
            </a:p>
            <a:p>
              <a:pPr algn="ctr"/>
              <a:r>
                <a:rPr lang="en-US" dirty="0" err="1" smtClean="0"/>
                <a:t>doStuff</a:t>
              </a:r>
              <a:r>
                <a:rPr lang="en-US" dirty="0" smtClean="0"/>
                <a:t>() {…}</a:t>
              </a:r>
            </a:p>
          </p:txBody>
        </p:sp>
        <p:cxnSp>
          <p:nvCxnSpPr>
            <p:cNvPr id="13" name="Straight Arrow Connector 12"/>
            <p:cNvCxnSpPr>
              <a:stCxn id="12" idx="0"/>
              <a:endCxn id="9" idx="2"/>
            </p:cNvCxnSpPr>
            <p:nvPr/>
          </p:nvCxnSpPr>
          <p:spPr>
            <a:xfrm flipV="1">
              <a:off x="3685402" y="3219450"/>
              <a:ext cx="1133732" cy="7239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3657600" y="2667000"/>
            <a:ext cx="4668796" cy="3924300"/>
            <a:chOff x="2646404" y="1619250"/>
            <a:chExt cx="4668796" cy="3924300"/>
          </a:xfrm>
        </p:grpSpPr>
        <p:sp>
          <p:nvSpPr>
            <p:cNvPr id="15" name="Rectangle 14"/>
            <p:cNvSpPr/>
            <p:nvPr/>
          </p:nvSpPr>
          <p:spPr>
            <a:xfrm>
              <a:off x="3943863" y="1619250"/>
              <a:ext cx="1750541" cy="1600200"/>
            </a:xfrm>
            <a:prstGeom prst="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dirty="0" smtClean="0"/>
                <a:t>Option&lt;T&gt;</a:t>
              </a: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5257800" y="3943350"/>
              <a:ext cx="2057400" cy="1600200"/>
            </a:xfrm>
            <a:prstGeom prst="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dirty="0" smtClean="0"/>
                <a:t>None</a:t>
              </a:r>
            </a:p>
          </p:txBody>
        </p:sp>
        <p:cxnSp>
          <p:nvCxnSpPr>
            <p:cNvPr id="17" name="Straight Arrow Connector 16"/>
            <p:cNvCxnSpPr>
              <a:stCxn id="16" idx="0"/>
              <a:endCxn id="15" idx="2"/>
            </p:cNvCxnSpPr>
            <p:nvPr/>
          </p:nvCxnSpPr>
          <p:spPr>
            <a:xfrm flipH="1" flipV="1">
              <a:off x="4819134" y="3219450"/>
              <a:ext cx="1467366" cy="7239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/>
            <p:cNvSpPr/>
            <p:nvPr/>
          </p:nvSpPr>
          <p:spPr>
            <a:xfrm>
              <a:off x="2646404" y="3943350"/>
              <a:ext cx="2077995" cy="1600200"/>
            </a:xfrm>
            <a:prstGeom prst="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dirty="0" smtClean="0"/>
                <a:t>Some&lt;T&gt;</a:t>
              </a:r>
            </a:p>
          </p:txBody>
        </p:sp>
        <p:cxnSp>
          <p:nvCxnSpPr>
            <p:cNvPr id="19" name="Straight Arrow Connector 18"/>
            <p:cNvCxnSpPr>
              <a:stCxn id="18" idx="0"/>
              <a:endCxn id="15" idx="2"/>
            </p:cNvCxnSpPr>
            <p:nvPr/>
          </p:nvCxnSpPr>
          <p:spPr>
            <a:xfrm flipV="1">
              <a:off x="3685402" y="3219450"/>
              <a:ext cx="1133732" cy="7239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557929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9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egofairy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381000"/>
            <a:ext cx="5012389" cy="611996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Functional programming will solve all our problems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83966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accent6">
                <a:lumMod val="60000"/>
                <a:lumOff val="40000"/>
              </a:schemeClr>
            </a:gs>
            <a:gs pos="0">
              <a:srgbClr val="FFFFFF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600200" y="5562600"/>
            <a:ext cx="617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 because null is not a valid object reference.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990600" y="2514600"/>
            <a:ext cx="7239000" cy="3048000"/>
          </a:xfrm>
          <a:prstGeom prst="rect">
            <a:avLst/>
          </a:prstGeom>
          <a:noFill/>
        </p:spPr>
        <p:txBody>
          <a:bodyPr wrap="square" rtlCol="0">
            <a:prstTxWarp prst="textArchUp">
              <a:avLst/>
            </a:prstTxWarp>
            <a:spAutoFit/>
          </a:bodyPr>
          <a:lstStyle/>
          <a:p>
            <a:pPr algn="ctr"/>
            <a:r>
              <a:rPr lang="en-US" sz="5400" b="1" dirty="0" err="1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FSharpOption</a:t>
            </a:r>
            <a:r>
              <a:rPr lang="en-US" sz="54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&lt;T&gt;</a:t>
            </a:r>
            <a:endParaRPr lang="en-US" sz="54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40904387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49022" y="492550"/>
            <a:ext cx="7772400" cy="1470025"/>
          </a:xfrm>
        </p:spPr>
        <p:txBody>
          <a:bodyPr/>
          <a:lstStyle/>
          <a:p>
            <a:r>
              <a:rPr lang="en-US" dirty="0" smtClean="0"/>
              <a:t>Verbs are people too</a:t>
            </a:r>
            <a:endParaRPr lang="en-US" dirty="0"/>
          </a:p>
        </p:txBody>
      </p:sp>
      <p:pic>
        <p:nvPicPr>
          <p:cNvPr id="5" name="Picture 3" descr="C:\Users\jessitron\Documents\Dell WebCam Central\Snap Photos\120306-221753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78" t="2838" b="24730"/>
          <a:stretch/>
        </p:blipFill>
        <p:spPr bwMode="auto">
          <a:xfrm>
            <a:off x="2079978" y="1914439"/>
            <a:ext cx="4670854" cy="331161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1828800" cy="197104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26050"/>
            <a:ext cx="9144000" cy="163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1893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2438400"/>
            <a:ext cx="8229600" cy="12192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Functions are values. </a:t>
            </a:r>
          </a:p>
          <a:p>
            <a:pPr marL="0" indent="0" algn="ctr">
              <a:buNone/>
            </a:pPr>
            <a:r>
              <a:rPr lang="en-US" dirty="0" smtClean="0"/>
              <a:t>Pass ‘</a:t>
            </a:r>
            <a:r>
              <a:rPr lang="en-US" dirty="0" err="1" smtClean="0"/>
              <a:t>em</a:t>
            </a:r>
            <a:r>
              <a:rPr lang="en-US" dirty="0" smtClean="0"/>
              <a:t> around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1828800" cy="179324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26050"/>
            <a:ext cx="9144000" cy="163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8694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 already do 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05000"/>
            <a:ext cx="8229600" cy="4221163"/>
          </a:xfrm>
        </p:spPr>
        <p:txBody>
          <a:bodyPr/>
          <a:lstStyle/>
          <a:p>
            <a:r>
              <a:rPr lang="en-US" dirty="0" smtClean="0"/>
              <a:t>Strategy pattern</a:t>
            </a:r>
          </a:p>
          <a:p>
            <a:r>
              <a:rPr lang="en-US" dirty="0" smtClean="0"/>
              <a:t>Command pattern</a:t>
            </a:r>
          </a:p>
          <a:p>
            <a:r>
              <a:rPr lang="en-US" dirty="0" smtClean="0"/>
              <a:t>Callbacks</a:t>
            </a:r>
          </a:p>
        </p:txBody>
      </p:sp>
      <p:sp>
        <p:nvSpPr>
          <p:cNvPr id="4" name="Oval 3"/>
          <p:cNvSpPr/>
          <p:nvPr/>
        </p:nvSpPr>
        <p:spPr>
          <a:xfrm>
            <a:off x="7086600" y="3048000"/>
            <a:ext cx="1371600" cy="1066800"/>
          </a:xfrm>
          <a:prstGeom prst="ellipse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How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191000" y="3581400"/>
            <a:ext cx="1219200" cy="1447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What</a:t>
            </a:r>
            <a:endParaRPr lang="en-US" dirty="0"/>
          </a:p>
        </p:txBody>
      </p:sp>
      <p:cxnSp>
        <p:nvCxnSpPr>
          <p:cNvPr id="9" name="Curved Connector 8"/>
          <p:cNvCxnSpPr>
            <a:stCxn id="4" idx="2"/>
            <a:endCxn id="5" idx="3"/>
          </p:cNvCxnSpPr>
          <p:nvPr/>
        </p:nvCxnSpPr>
        <p:spPr>
          <a:xfrm rot="10800000" flipV="1">
            <a:off x="5410200" y="3581400"/>
            <a:ext cx="1676400" cy="723900"/>
          </a:xfrm>
          <a:prstGeom prst="curved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1828800" cy="179323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26050"/>
            <a:ext cx="9144000" cy="163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2069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 already do it</a:t>
            </a:r>
            <a:endParaRPr lang="en-US" dirty="0"/>
          </a:p>
        </p:txBody>
      </p:sp>
      <p:pic>
        <p:nvPicPr>
          <p:cNvPr id="14338" name="Picture 2" descr="https://encrypted-tbn3.google.com/images?q=tbn:ANd9GcQ1Bd8gNng22LuR5s6NH2qmYEp1nNB2oRoEPJJz3iIj4R6EdbBYb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3124200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val 5"/>
          <p:cNvSpPr/>
          <p:nvPr/>
        </p:nvSpPr>
        <p:spPr>
          <a:xfrm>
            <a:off x="4876800" y="1992527"/>
            <a:ext cx="2819400" cy="11430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" name="Curved Connector 7"/>
          <p:cNvCxnSpPr>
            <a:stCxn id="6" idx="2"/>
          </p:cNvCxnSpPr>
          <p:nvPr/>
        </p:nvCxnSpPr>
        <p:spPr>
          <a:xfrm rot="10800000" flipV="1">
            <a:off x="4114800" y="2564026"/>
            <a:ext cx="762000" cy="788773"/>
          </a:xfrm>
          <a:prstGeom prst="curved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048000" y="2743200"/>
            <a:ext cx="1414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O</a:t>
            </a:r>
            <a:r>
              <a:rPr lang="en-US" dirty="0" err="1" smtClean="0"/>
              <a:t>nClick</a:t>
            </a:r>
            <a:r>
              <a:rPr lang="en-US" dirty="0" smtClean="0"/>
              <a:t>()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181600" y="2438400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release (                    )</a:t>
            </a:r>
            <a:endParaRPr lang="en-US" dirty="0"/>
          </a:p>
        </p:txBody>
      </p:sp>
      <p:pic>
        <p:nvPicPr>
          <p:cNvPr id="14" name="Picture 12" descr="http://greenfield.fortunecity.com/tiger/6/pics/tigerking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3984" y="2076676"/>
            <a:ext cx="701887" cy="910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1828800" cy="179323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26050"/>
            <a:ext cx="9144000" cy="163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778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the point?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86000"/>
            <a:ext cx="8229600" cy="384016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Passing around instructions is useful.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1828800" cy="19710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26050"/>
            <a:ext cx="9144000" cy="163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857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Tell, Don’t Ask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9" y="5226050"/>
            <a:ext cx="9144000" cy="16319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1828800" cy="1971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284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1828800" cy="17932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Function types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438400" y="4191000"/>
            <a:ext cx="563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F#: </a:t>
            </a:r>
            <a:r>
              <a:rPr lang="en-US" sz="2400" dirty="0" smtClean="0">
                <a:solidFill>
                  <a:schemeClr val="tx2"/>
                </a:solidFill>
              </a:rPr>
              <a:t>string</a:t>
            </a:r>
            <a:r>
              <a:rPr lang="en-US" sz="2400" dirty="0" smtClean="0"/>
              <a:t> -&gt; </a:t>
            </a:r>
            <a:r>
              <a:rPr lang="en-US" sz="2400" dirty="0" err="1" smtClean="0">
                <a:solidFill>
                  <a:srgbClr val="465E9C"/>
                </a:solidFill>
              </a:rPr>
              <a:t>int</a:t>
            </a:r>
            <a:r>
              <a:rPr lang="en-US" sz="2400" dirty="0" smtClean="0">
                <a:solidFill>
                  <a:srgbClr val="465E9C"/>
                </a:solidFill>
              </a:rPr>
              <a:t> </a:t>
            </a:r>
            <a:r>
              <a:rPr lang="en-US" sz="2400" dirty="0" smtClean="0"/>
              <a:t>-&gt; </a:t>
            </a:r>
            <a:r>
              <a:rPr lang="en-US" sz="2400" dirty="0" smtClean="0">
                <a:solidFill>
                  <a:schemeClr val="accent4"/>
                </a:solidFill>
              </a:rPr>
              <a:t>string</a:t>
            </a:r>
            <a:endParaRPr lang="en-US" sz="2400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438400" y="3352800"/>
            <a:ext cx="563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</a:t>
            </a:r>
            <a:r>
              <a:rPr lang="en-US" sz="2400" dirty="0" smtClean="0"/>
              <a:t>#: </a:t>
            </a:r>
            <a:r>
              <a:rPr lang="en-US" sz="2400" dirty="0" err="1" smtClean="0"/>
              <a:t>Func</a:t>
            </a:r>
            <a:r>
              <a:rPr lang="en-US" sz="2400" dirty="0" smtClean="0"/>
              <a:t>&lt;</a:t>
            </a:r>
            <a:r>
              <a:rPr lang="en-US" sz="2400" dirty="0" smtClean="0">
                <a:solidFill>
                  <a:srgbClr val="465E9C"/>
                </a:solidFill>
              </a:rPr>
              <a:t>string</a:t>
            </a:r>
            <a:r>
              <a:rPr lang="en-US" sz="2400" dirty="0" smtClean="0"/>
              <a:t>, </a:t>
            </a:r>
            <a:r>
              <a:rPr lang="en-US" sz="2400" dirty="0" err="1" smtClean="0">
                <a:solidFill>
                  <a:srgbClr val="465E9C"/>
                </a:solidFill>
              </a:rPr>
              <a:t>int</a:t>
            </a:r>
            <a:r>
              <a:rPr lang="en-US" sz="2400" dirty="0" smtClean="0"/>
              <a:t>, </a:t>
            </a:r>
            <a:r>
              <a:rPr lang="en-US" sz="2400" dirty="0" smtClean="0">
                <a:solidFill>
                  <a:schemeClr val="accent4">
                    <a:lumMod val="75000"/>
                  </a:schemeClr>
                </a:solidFill>
              </a:rPr>
              <a:t>string</a:t>
            </a:r>
            <a:r>
              <a:rPr lang="en-US" sz="2400" dirty="0" smtClean="0"/>
              <a:t>&gt;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0" y="2590800"/>
            <a:ext cx="9296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</a:t>
            </a:r>
            <a:r>
              <a:rPr lang="en-US" sz="2400" dirty="0" smtClean="0"/>
              <a:t>#: public delegate </a:t>
            </a:r>
            <a:r>
              <a:rPr lang="en-US" sz="2400" dirty="0" smtClean="0">
                <a:solidFill>
                  <a:srgbClr val="4B7D2C"/>
                </a:solidFill>
              </a:rPr>
              <a:t>string</a:t>
            </a:r>
            <a:r>
              <a:rPr lang="en-US" sz="2400" dirty="0" smtClean="0">
                <a:solidFill>
                  <a:schemeClr val="tx2"/>
                </a:solidFill>
              </a:rPr>
              <a:t> </a:t>
            </a:r>
            <a:r>
              <a:rPr lang="en-US" sz="2400" dirty="0" err="1" smtClean="0"/>
              <a:t>CustomDelegate</a:t>
            </a:r>
            <a:r>
              <a:rPr lang="en-US" sz="2400" dirty="0" smtClean="0"/>
              <a:t>(</a:t>
            </a:r>
            <a:r>
              <a:rPr lang="en-US" sz="2400" dirty="0" smtClean="0">
                <a:solidFill>
                  <a:schemeClr val="tx2"/>
                </a:solidFill>
              </a:rPr>
              <a:t>string</a:t>
            </a:r>
            <a:r>
              <a:rPr lang="en-US" sz="2400" dirty="0" smtClean="0"/>
              <a:t> s, </a:t>
            </a:r>
            <a:r>
              <a:rPr lang="en-US" sz="2400" dirty="0" err="1" smtClean="0">
                <a:solidFill>
                  <a:srgbClr val="465E9C"/>
                </a:solidFill>
              </a:rPr>
              <a:t>int</a:t>
            </a:r>
            <a:r>
              <a:rPr lang="en-US" sz="2400" dirty="0" smtClean="0">
                <a:solidFill>
                  <a:srgbClr val="465E9C"/>
                </a:solidFill>
              </a:rPr>
              <a:t> </a:t>
            </a:r>
            <a:r>
              <a:rPr lang="en-US" sz="2400" dirty="0" err="1" smtClean="0"/>
              <a:t>i</a:t>
            </a:r>
            <a:r>
              <a:rPr lang="en-US" sz="2400" dirty="0" smtClean="0"/>
              <a:t>);</a:t>
            </a:r>
            <a:endParaRPr lang="en-US" sz="2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26050"/>
            <a:ext cx="9144000" cy="163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4366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325120"/>
            <a:ext cx="71628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Java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905000"/>
            <a:ext cx="8686800" cy="39925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>
                <a:latin typeface="Courier"/>
                <a:cs typeface="Courier"/>
              </a:rPr>
              <a:t>class </a:t>
            </a:r>
            <a:r>
              <a:rPr lang="en-US" sz="2400" dirty="0" err="1" smtClean="0">
                <a:latin typeface="Courier"/>
                <a:cs typeface="Courier"/>
              </a:rPr>
              <a:t>CostInflation</a:t>
            </a:r>
            <a:r>
              <a:rPr lang="en-US" sz="2400" dirty="0" smtClean="0">
                <a:latin typeface="Courier"/>
                <a:cs typeface="Courier"/>
              </a:rPr>
              <a:t> implements </a:t>
            </a:r>
            <a:r>
              <a:rPr lang="en-US" sz="2400" dirty="0" err="1" smtClean="0">
                <a:latin typeface="Courier"/>
                <a:cs typeface="Courier"/>
              </a:rPr>
              <a:t>FunctionOverTime</a:t>
            </a:r>
            <a:r>
              <a:rPr lang="en-US" sz="2400" dirty="0" smtClean="0">
                <a:latin typeface="Courier"/>
                <a:cs typeface="Courier"/>
              </a:rPr>
              <a:t> </a:t>
            </a:r>
          </a:p>
          <a:p>
            <a:pPr marL="0" indent="0">
              <a:buNone/>
            </a:pPr>
            <a:r>
              <a:rPr lang="en-US" sz="2400" dirty="0" smtClean="0">
                <a:latin typeface="Courier"/>
                <a:cs typeface="Courier"/>
              </a:rPr>
              <a:t>{</a:t>
            </a:r>
          </a:p>
          <a:p>
            <a:pPr marL="0" indent="0">
              <a:buNone/>
            </a:pPr>
            <a:r>
              <a:rPr lang="en-US" sz="2400" dirty="0" smtClean="0">
                <a:latin typeface="Courier"/>
                <a:cs typeface="Courier"/>
              </a:rPr>
              <a:t>  public float </a:t>
            </a:r>
            <a:r>
              <a:rPr lang="en-US" sz="2400" dirty="0" err="1" smtClean="0">
                <a:latin typeface="Courier"/>
                <a:cs typeface="Courier"/>
              </a:rPr>
              <a:t>valueAt</a:t>
            </a:r>
            <a:r>
              <a:rPr lang="en-US" sz="2400" dirty="0" smtClean="0">
                <a:latin typeface="Courier"/>
                <a:cs typeface="Courier"/>
              </a:rPr>
              <a:t>(</a:t>
            </a:r>
            <a:r>
              <a:rPr lang="en-US" sz="2400" dirty="0" err="1" smtClean="0">
                <a:latin typeface="Courier"/>
                <a:cs typeface="Courier"/>
              </a:rPr>
              <a:t>int</a:t>
            </a:r>
            <a:r>
              <a:rPr lang="en-US" sz="2400" dirty="0" smtClean="0">
                <a:latin typeface="Courier"/>
                <a:cs typeface="Courier"/>
              </a:rPr>
              <a:t> t) {</a:t>
            </a:r>
          </a:p>
          <a:p>
            <a:pPr marL="0" indent="0">
              <a:buNone/>
            </a:pPr>
            <a:r>
              <a:rPr lang="en-US" sz="2400" dirty="0"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     return // some calculated value;</a:t>
            </a:r>
          </a:p>
          <a:p>
            <a:pPr marL="0" indent="0">
              <a:buNone/>
            </a:pPr>
            <a:r>
              <a:rPr lang="en-US" sz="2400" dirty="0" smtClean="0">
                <a:latin typeface="Courier"/>
                <a:cs typeface="Courier"/>
              </a:rPr>
              <a:t>  }</a:t>
            </a:r>
          </a:p>
          <a:p>
            <a:pPr marL="0" indent="0">
              <a:buNone/>
            </a:pPr>
            <a:r>
              <a:rPr lang="en-US" sz="2400" dirty="0">
                <a:latin typeface="Courier"/>
                <a:cs typeface="Courier"/>
              </a:rPr>
              <a:t>}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1828800" cy="17932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26050"/>
            <a:ext cx="9144000" cy="163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6016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325120"/>
            <a:ext cx="71628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F#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905000"/>
            <a:ext cx="8534400" cy="39925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>
                <a:latin typeface="Courier"/>
                <a:cs typeface="Courier"/>
              </a:rPr>
              <a:t>let </a:t>
            </a:r>
            <a:r>
              <a:rPr lang="en-US" sz="2400" dirty="0" err="1" smtClean="0">
                <a:latin typeface="Courier"/>
                <a:cs typeface="Courier"/>
              </a:rPr>
              <a:t>costInflation</a:t>
            </a:r>
            <a:r>
              <a:rPr lang="en-US" sz="2400" dirty="0" smtClean="0">
                <a:latin typeface="Courier"/>
                <a:cs typeface="Courier"/>
              </a:rPr>
              <a:t> = Variable (</a:t>
            </a:r>
          </a:p>
          <a:p>
            <a:pPr marL="0" indent="0">
              <a:buNone/>
            </a:pPr>
            <a:r>
              <a:rPr lang="en-US" sz="2400" dirty="0"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     “Cost Inflation”, </a:t>
            </a:r>
            <a:r>
              <a:rPr lang="en-US" sz="2400" dirty="0" smtClean="0">
                <a:solidFill>
                  <a:srgbClr val="64A73B"/>
                </a:solidFill>
                <a:latin typeface="Courier"/>
                <a:cs typeface="Courier"/>
              </a:rPr>
              <a:t>fun t -&gt; </a:t>
            </a:r>
            <a:r>
              <a:rPr lang="en-US" sz="2400" dirty="0" err="1" smtClean="0">
                <a:solidFill>
                  <a:srgbClr val="64A73B"/>
                </a:solidFill>
                <a:latin typeface="Courier"/>
                <a:cs typeface="Courier"/>
              </a:rPr>
              <a:t>pown</a:t>
            </a:r>
            <a:r>
              <a:rPr lang="en-US" sz="2400" dirty="0" smtClean="0">
                <a:solidFill>
                  <a:srgbClr val="64A73B"/>
                </a:solidFill>
                <a:latin typeface="Courier"/>
                <a:cs typeface="Courier"/>
              </a:rPr>
              <a:t> 1.15 t</a:t>
            </a:r>
            <a:r>
              <a:rPr lang="en-US" sz="2400" dirty="0" smtClean="0">
                <a:latin typeface="Courier"/>
                <a:cs typeface="Courier"/>
              </a:rPr>
              <a:t>)</a:t>
            </a:r>
          </a:p>
          <a:p>
            <a:pPr marL="0" indent="0">
              <a:buNone/>
            </a:pPr>
            <a:endParaRPr lang="en-US" sz="2400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2400" dirty="0" smtClean="0">
                <a:latin typeface="Courier"/>
                <a:cs typeface="Courier"/>
              </a:rPr>
              <a:t>let </a:t>
            </a:r>
            <a:r>
              <a:rPr lang="en-US" sz="2400" dirty="0" err="1" smtClean="0">
                <a:latin typeface="Courier"/>
                <a:cs typeface="Courier"/>
              </a:rPr>
              <a:t>seasonalVolume</a:t>
            </a:r>
            <a:r>
              <a:rPr lang="en-US" sz="2400" dirty="0" smtClean="0">
                <a:latin typeface="Courier"/>
                <a:cs typeface="Courier"/>
              </a:rPr>
              <a:t> = [| 0.95</a:t>
            </a:r>
            <a:r>
              <a:rPr lang="en-US" sz="2400" dirty="0">
                <a:latin typeface="Courier"/>
                <a:cs typeface="Courier"/>
              </a:rPr>
              <a:t>;</a:t>
            </a:r>
            <a:r>
              <a:rPr lang="en-US" sz="2400" dirty="0" smtClean="0">
                <a:latin typeface="Courier"/>
                <a:cs typeface="Courier"/>
              </a:rPr>
              <a:t> 0.99; 1.01,…|]</a:t>
            </a:r>
          </a:p>
          <a:p>
            <a:pPr marL="0" indent="0">
              <a:buNone/>
            </a:pPr>
            <a:endParaRPr lang="en-US" sz="2400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2400" dirty="0" smtClean="0">
                <a:latin typeface="Courier"/>
                <a:cs typeface="Courier"/>
              </a:rPr>
              <a:t>let </a:t>
            </a:r>
            <a:r>
              <a:rPr lang="en-US" sz="2400" dirty="0" err="1" smtClean="0">
                <a:latin typeface="Courier"/>
                <a:cs typeface="Courier"/>
              </a:rPr>
              <a:t>seasonalAdjustment</a:t>
            </a:r>
            <a:r>
              <a:rPr lang="en-US" sz="2400" dirty="0" smtClean="0">
                <a:latin typeface="Courier"/>
                <a:cs typeface="Courier"/>
              </a:rPr>
              <a:t> = Variable(“Season”,</a:t>
            </a:r>
          </a:p>
          <a:p>
            <a:pPr marL="0" indent="0">
              <a:buNone/>
            </a:pPr>
            <a:r>
              <a:rPr lang="en-US" sz="2400" dirty="0"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      fun t -&gt; </a:t>
            </a:r>
            <a:r>
              <a:rPr lang="en-US" sz="2400" dirty="0" err="1" smtClean="0">
                <a:solidFill>
                  <a:srgbClr val="64A73B"/>
                </a:solidFill>
                <a:latin typeface="Courier"/>
                <a:cs typeface="Courier"/>
              </a:rPr>
              <a:t>seasonalVolume</a:t>
            </a:r>
            <a:r>
              <a:rPr lang="en-US" sz="2400" dirty="0" smtClean="0">
                <a:solidFill>
                  <a:srgbClr val="64A73B"/>
                </a:solidFill>
                <a:latin typeface="Courier"/>
                <a:cs typeface="Courier"/>
              </a:rPr>
              <a:t>.[t % 12]</a:t>
            </a:r>
            <a:r>
              <a:rPr lang="en-US" sz="2400" dirty="0" smtClean="0">
                <a:latin typeface="Courier"/>
                <a:cs typeface="Courier"/>
              </a:rPr>
              <a:t>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1828800" cy="17932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26050"/>
            <a:ext cx="9144000" cy="163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8740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ulpture-lego-art-03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990600"/>
            <a:ext cx="6985000" cy="466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954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325120"/>
            <a:ext cx="7162800" cy="1143000"/>
          </a:xfrm>
        </p:spPr>
        <p:txBody>
          <a:bodyPr>
            <a:normAutofit/>
          </a:bodyPr>
          <a:lstStyle/>
          <a:p>
            <a:r>
              <a:rPr lang="en-US" dirty="0"/>
              <a:t>C</a:t>
            </a:r>
            <a:r>
              <a:rPr lang="en-US" dirty="0" smtClean="0"/>
              <a:t>#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828800"/>
            <a:ext cx="8534400" cy="39925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Courier"/>
                <a:cs typeface="Courier"/>
              </a:rPr>
              <a:t>private </a:t>
            </a:r>
            <a:r>
              <a:rPr lang="en-US" sz="2400" dirty="0" err="1">
                <a:latin typeface="Courier"/>
                <a:cs typeface="Courier"/>
              </a:rPr>
              <a:t>readonly</a:t>
            </a:r>
            <a:r>
              <a:rPr lang="en-US" sz="2400" dirty="0">
                <a:latin typeface="Courier"/>
                <a:cs typeface="Courier"/>
              </a:rPr>
              <a:t> </a:t>
            </a:r>
            <a:r>
              <a:rPr lang="en-US" sz="2400" dirty="0" err="1">
                <a:latin typeface="Courier"/>
                <a:cs typeface="Courier"/>
              </a:rPr>
              <a:t>Func</a:t>
            </a:r>
            <a:r>
              <a:rPr lang="en-US" sz="2400" dirty="0">
                <a:latin typeface="Courier"/>
                <a:cs typeface="Courier"/>
              </a:rPr>
              <a:t>&lt;</a:t>
            </a:r>
            <a:r>
              <a:rPr lang="en-US" sz="2400" dirty="0" err="1">
                <a:latin typeface="Courier"/>
                <a:cs typeface="Courier"/>
              </a:rPr>
              <a:t>int</a:t>
            </a:r>
            <a:r>
              <a:rPr lang="en-US" sz="2400" dirty="0">
                <a:latin typeface="Courier"/>
                <a:cs typeface="Courier"/>
              </a:rPr>
              <a:t>, double&gt; </a:t>
            </a:r>
            <a:r>
              <a:rPr lang="en-US" sz="2400" dirty="0" err="1" smtClean="0">
                <a:latin typeface="Courier"/>
                <a:cs typeface="Courier"/>
              </a:rPr>
              <a:t>calc</a:t>
            </a:r>
            <a:r>
              <a:rPr lang="en-US" sz="2400" dirty="0" smtClean="0">
                <a:latin typeface="Courier"/>
                <a:cs typeface="Courier"/>
              </a:rPr>
              <a:t>;</a:t>
            </a:r>
            <a:endParaRPr lang="en-US" sz="2400" dirty="0">
              <a:latin typeface="Courier"/>
              <a:cs typeface="Courier"/>
            </a:endParaRPr>
          </a:p>
          <a:p>
            <a:pPr marL="0" indent="0">
              <a:buNone/>
            </a:pPr>
            <a:endParaRPr lang="en-US" sz="2400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2400" dirty="0">
                <a:latin typeface="Courier"/>
                <a:cs typeface="Courier"/>
              </a:rPr>
              <a:t>public </a:t>
            </a:r>
            <a:r>
              <a:rPr lang="en-US" sz="2400" dirty="0" err="1">
                <a:latin typeface="Courier"/>
                <a:cs typeface="Courier"/>
              </a:rPr>
              <a:t>Func</a:t>
            </a:r>
            <a:r>
              <a:rPr lang="en-US" sz="2400" dirty="0">
                <a:latin typeface="Courier"/>
                <a:cs typeface="Courier"/>
              </a:rPr>
              <a:t>&lt;</a:t>
            </a:r>
            <a:r>
              <a:rPr lang="en-US" sz="2400" dirty="0" err="1">
                <a:latin typeface="Courier"/>
                <a:cs typeface="Courier"/>
              </a:rPr>
              <a:t>int</a:t>
            </a:r>
            <a:r>
              <a:rPr lang="en-US" sz="2400" dirty="0">
                <a:latin typeface="Courier"/>
                <a:cs typeface="Courier"/>
              </a:rPr>
              <a:t>, double&gt; </a:t>
            </a:r>
            <a:r>
              <a:rPr lang="en-US" sz="2400" dirty="0" err="1">
                <a:latin typeface="Courier"/>
                <a:cs typeface="Courier"/>
              </a:rPr>
              <a:t>ValueAt</a:t>
            </a:r>
            <a:endParaRPr lang="en-US" sz="2400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2400" dirty="0">
                <a:latin typeface="Courier"/>
                <a:cs typeface="Courier"/>
              </a:rPr>
              <a:t>{</a:t>
            </a:r>
          </a:p>
          <a:p>
            <a:pPr marL="0" indent="0">
              <a:buNone/>
            </a:pPr>
            <a:r>
              <a:rPr lang="en-US" sz="2400" dirty="0">
                <a:latin typeface="Courier"/>
                <a:cs typeface="Courier"/>
              </a:rPr>
              <a:t>   get { return </a:t>
            </a:r>
            <a:r>
              <a:rPr lang="en-US" sz="2400" dirty="0" err="1" smtClean="0">
                <a:latin typeface="Courier"/>
                <a:cs typeface="Courier"/>
              </a:rPr>
              <a:t>calc</a:t>
            </a:r>
            <a:r>
              <a:rPr lang="en-US" sz="2400" dirty="0" smtClean="0">
                <a:latin typeface="Courier"/>
                <a:cs typeface="Courier"/>
              </a:rPr>
              <a:t>; </a:t>
            </a:r>
            <a:r>
              <a:rPr lang="en-US" sz="2400" dirty="0">
                <a:latin typeface="Courier"/>
                <a:cs typeface="Courier"/>
              </a:rPr>
              <a:t>}</a:t>
            </a:r>
          </a:p>
          <a:p>
            <a:pPr marL="0" indent="0">
              <a:buNone/>
            </a:pPr>
            <a:r>
              <a:rPr lang="en-US" sz="2400" dirty="0" smtClean="0">
                <a:latin typeface="Courier"/>
                <a:cs typeface="Courier"/>
              </a:rPr>
              <a:t>}</a:t>
            </a:r>
            <a:endParaRPr lang="en-US" sz="2400" dirty="0">
              <a:latin typeface="Courier"/>
              <a:cs typeface="Courier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1828800" cy="17932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26050"/>
            <a:ext cx="9144000" cy="163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396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325120"/>
            <a:ext cx="7162800" cy="1143000"/>
          </a:xfrm>
        </p:spPr>
        <p:txBody>
          <a:bodyPr>
            <a:normAutofit/>
          </a:bodyPr>
          <a:lstStyle/>
          <a:p>
            <a:r>
              <a:rPr lang="en-US" dirty="0"/>
              <a:t>C</a:t>
            </a:r>
            <a:r>
              <a:rPr lang="en-US" dirty="0" smtClean="0"/>
              <a:t>#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905000"/>
            <a:ext cx="8534400" cy="39925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err="1" smtClean="0">
                <a:latin typeface="Courier"/>
                <a:cs typeface="Courier"/>
              </a:rPr>
              <a:t>var</a:t>
            </a:r>
            <a:r>
              <a:rPr lang="en-US" sz="2400" dirty="0" smtClean="0">
                <a:latin typeface="Courier"/>
                <a:cs typeface="Courier"/>
              </a:rPr>
              <a:t> inflation = new Variable(“Inflation”,</a:t>
            </a:r>
          </a:p>
          <a:p>
            <a:pPr marL="0" indent="0">
              <a:buNone/>
            </a:pPr>
            <a:r>
              <a:rPr lang="en-US" sz="2400" dirty="0"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     </a:t>
            </a:r>
            <a:r>
              <a:rPr lang="en-US" sz="2400" dirty="0" smtClean="0">
                <a:solidFill>
                  <a:srgbClr val="64A73B"/>
                </a:solidFill>
                <a:latin typeface="Courier"/>
                <a:cs typeface="Courier"/>
              </a:rPr>
              <a:t>t =&gt; </a:t>
            </a:r>
            <a:r>
              <a:rPr lang="en-US" sz="2400" dirty="0" err="1" smtClean="0">
                <a:solidFill>
                  <a:srgbClr val="64A73B"/>
                </a:solidFill>
                <a:latin typeface="Courier"/>
                <a:cs typeface="Courier"/>
              </a:rPr>
              <a:t>Math.Pow</a:t>
            </a:r>
            <a:r>
              <a:rPr lang="en-US" sz="2400" dirty="0" smtClean="0">
                <a:solidFill>
                  <a:srgbClr val="64A73B"/>
                </a:solidFill>
                <a:latin typeface="Courier"/>
                <a:cs typeface="Courier"/>
              </a:rPr>
              <a:t>(1.15,t)</a:t>
            </a:r>
            <a:r>
              <a:rPr lang="en-US" sz="2400" dirty="0" smtClean="0">
                <a:latin typeface="Courier"/>
                <a:cs typeface="Courier"/>
              </a:rPr>
              <a:t>);</a:t>
            </a:r>
          </a:p>
          <a:p>
            <a:pPr marL="0" indent="0">
              <a:buNone/>
            </a:pPr>
            <a:endParaRPr lang="en-US" sz="2400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2400" dirty="0" err="1" smtClean="0">
                <a:latin typeface="Courier"/>
                <a:cs typeface="Courier"/>
              </a:rPr>
              <a:t>inflation.ValueAt</a:t>
            </a:r>
            <a:r>
              <a:rPr lang="en-US" sz="2400" dirty="0" smtClean="0">
                <a:latin typeface="Courier"/>
                <a:cs typeface="Courier"/>
              </a:rPr>
              <a:t>(3);</a:t>
            </a:r>
            <a:endParaRPr lang="en-US" sz="2400" dirty="0">
              <a:latin typeface="Courier"/>
              <a:cs typeface="Courier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1828800" cy="17932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26050"/>
            <a:ext cx="9144000" cy="163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755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1828800" cy="17932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Verbs in Java</a:t>
            </a:r>
            <a:endParaRPr lang="en-US" dirty="0"/>
          </a:p>
        </p:txBody>
      </p:sp>
      <p:pic>
        <p:nvPicPr>
          <p:cNvPr id="9218" name="Picture 2" descr="http://www.bellybytes.com/food/images/guava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3055" y="3368932"/>
            <a:ext cx="2266950" cy="1885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669324" y="1634251"/>
            <a:ext cx="7941276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Function&lt;</a:t>
            </a:r>
            <a:r>
              <a:rPr lang="en-US" sz="2400" dirty="0" err="1" smtClean="0"/>
              <a:t>String,String</a:t>
            </a:r>
            <a:r>
              <a:rPr lang="en-US" sz="2400" dirty="0" smtClean="0"/>
              <a:t>&gt; </a:t>
            </a:r>
            <a:r>
              <a:rPr lang="en-US" sz="2400" dirty="0" err="1" smtClean="0"/>
              <a:t>reformatBugLine</a:t>
            </a:r>
            <a:r>
              <a:rPr lang="en-US" sz="2400" dirty="0" smtClean="0"/>
              <a:t> = new Function&lt;String, String&gt;() {</a:t>
            </a:r>
          </a:p>
          <a:p>
            <a:r>
              <a:rPr lang="en-US" sz="2400" dirty="0" smtClean="0"/>
              <a:t>    public String apply(String input) {</a:t>
            </a:r>
          </a:p>
          <a:p>
            <a:r>
              <a:rPr lang="en-US" sz="2400" dirty="0" smtClean="0"/>
              <a:t>      String[] words = </a:t>
            </a:r>
            <a:r>
              <a:rPr lang="en-US" sz="2400" dirty="0" err="1" smtClean="0"/>
              <a:t>input.split</a:t>
            </a:r>
            <a:r>
              <a:rPr lang="en-US" sz="2400" dirty="0" smtClean="0"/>
              <a:t>(" ");</a:t>
            </a:r>
          </a:p>
          <a:p>
            <a:r>
              <a:rPr lang="en-US" sz="2400" dirty="0" smtClean="0"/>
              <a:t>      return "Saw the bug at " + words[0] + " on " + word[1];</a:t>
            </a:r>
          </a:p>
          <a:p>
            <a:r>
              <a:rPr lang="en-US" sz="2400" dirty="0" smtClean="0"/>
              <a:t>    }</a:t>
            </a:r>
          </a:p>
          <a:p>
            <a:r>
              <a:rPr lang="en-US" sz="2400" dirty="0" smtClean="0"/>
              <a:t>  };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539064" y="5162550"/>
            <a:ext cx="7848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/>
              <a:t>Iterables.transform</a:t>
            </a:r>
            <a:r>
              <a:rPr lang="en-US" sz="2800" dirty="0" smtClean="0"/>
              <a:t>(</a:t>
            </a:r>
            <a:r>
              <a:rPr lang="en-US" sz="2800" dirty="0" err="1" smtClean="0"/>
              <a:t>bugLines</a:t>
            </a:r>
            <a:r>
              <a:rPr lang="en-US" sz="2800" dirty="0" smtClean="0"/>
              <a:t>, </a:t>
            </a:r>
            <a:r>
              <a:rPr lang="en-US" sz="2800" dirty="0" err="1" smtClean="0"/>
              <a:t>reformatBugLine</a:t>
            </a:r>
            <a:r>
              <a:rPr lang="en-US" sz="2800" dirty="0" smtClean="0"/>
              <a:t>)</a:t>
            </a:r>
            <a:endParaRPr lang="en-US" sz="28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9" y="5226050"/>
            <a:ext cx="9144000" cy="163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947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Declarative style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1828800" cy="197104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26050"/>
            <a:ext cx="9144000" cy="163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0887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362200"/>
            <a:ext cx="8229600" cy="3763963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Say what you’re doing, not how you’re doing it.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1828800" cy="17932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26050"/>
            <a:ext cx="9144000" cy="163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8100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 already do 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6800" y="2057400"/>
            <a:ext cx="8229600" cy="406876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Refactoring: single-line method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1828800" cy="179323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26050"/>
            <a:ext cx="9144000" cy="163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2724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 already do 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93240"/>
            <a:ext cx="8229600" cy="433292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Select USER_NAME, count(*), max(</a:t>
            </a:r>
            <a:r>
              <a:rPr lang="en-US" dirty="0" err="1" smtClean="0"/>
              <a:t>update_date</a:t>
            </a:r>
            <a:r>
              <a:rPr lang="en-US" dirty="0" smtClean="0"/>
              <a:t>)</a:t>
            </a:r>
          </a:p>
          <a:p>
            <a:pPr marL="0" indent="0">
              <a:buNone/>
            </a:pPr>
            <a:r>
              <a:rPr lang="en-US" dirty="0" smtClean="0"/>
              <a:t>From USER_ROLES</a:t>
            </a:r>
          </a:p>
          <a:p>
            <a:pPr marL="0" indent="0">
              <a:buNone/>
            </a:pPr>
            <a:r>
              <a:rPr lang="en-US" dirty="0" smtClean="0"/>
              <a:t>Where USER_ID = :</a:t>
            </a:r>
            <a:r>
              <a:rPr lang="en-US" dirty="0" err="1" smtClean="0"/>
              <a:t>userId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Group by USER_NAME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1828800" cy="179323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26050"/>
            <a:ext cx="9144000" cy="163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7819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8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the point?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1828800" cy="1971040"/>
          </a:xfrm>
          <a:prstGeom prst="rect">
            <a:avLst/>
          </a:prstGeom>
        </p:spPr>
      </p:pic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2590800"/>
            <a:ext cx="8229600" cy="353536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Readable code</a:t>
            </a:r>
          </a:p>
          <a:p>
            <a:pPr marL="0" indent="0">
              <a:buNone/>
            </a:pPr>
            <a:r>
              <a:rPr lang="en-US" dirty="0" smtClean="0"/>
              <a:t>Smaller, simpler pieces</a:t>
            </a:r>
          </a:p>
        </p:txBody>
      </p:sp>
      <p:sp>
        <p:nvSpPr>
          <p:cNvPr id="8" name="Rectangle 7"/>
          <p:cNvSpPr/>
          <p:nvPr/>
        </p:nvSpPr>
        <p:spPr>
          <a:xfrm>
            <a:off x="1828800" y="4191000"/>
            <a:ext cx="5943600" cy="58477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lvl="0">
              <a:spcBef>
                <a:spcPct val="20000"/>
              </a:spcBef>
            </a:pPr>
            <a:r>
              <a:rPr lang="en-US" sz="3200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Familiar != readable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26050"/>
            <a:ext cx="9144000" cy="163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9425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1828800" cy="1971040"/>
          </a:xfrm>
          <a:prstGeom prst="rect">
            <a:avLst/>
          </a:prstGeom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304800" y="2057400"/>
            <a:ext cx="8534400" cy="39925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>
                <a:latin typeface="Courier"/>
                <a:cs typeface="Courier"/>
              </a:rPr>
              <a:t>   List</a:t>
            </a:r>
            <a:r>
              <a:rPr lang="en-US" sz="2400" dirty="0" smtClean="0">
                <a:latin typeface="Courier"/>
                <a:cs typeface="Courier"/>
              </a:rPr>
              <a:t>&lt;String&gt; output = new </a:t>
            </a:r>
            <a:r>
              <a:rPr lang="en-US" sz="2400" dirty="0" err="1" smtClean="0">
                <a:latin typeface="Courier"/>
                <a:cs typeface="Courier"/>
              </a:rPr>
              <a:t>LinkedList</a:t>
            </a:r>
            <a:r>
              <a:rPr lang="en-US" sz="2400" dirty="0" smtClean="0">
                <a:latin typeface="Courier"/>
                <a:cs typeface="Courier"/>
              </a:rPr>
              <a:t>();</a:t>
            </a:r>
          </a:p>
          <a:p>
            <a:pPr marL="0" indent="0">
              <a:buNone/>
            </a:pPr>
            <a:r>
              <a:rPr lang="en-US" sz="2400" dirty="0"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  for(String s : lines) {</a:t>
            </a:r>
          </a:p>
          <a:p>
            <a:pPr marL="0" indent="0">
              <a:buNone/>
            </a:pPr>
            <a:r>
              <a:rPr lang="en-US" sz="2400" dirty="0"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      if(</a:t>
            </a:r>
            <a:r>
              <a:rPr lang="en-US" sz="2400" dirty="0" err="1" smtClean="0">
                <a:solidFill>
                  <a:schemeClr val="accent2"/>
                </a:solidFill>
                <a:latin typeface="Courier"/>
                <a:cs typeface="Courier"/>
              </a:rPr>
              <a:t>s.startsWith</a:t>
            </a:r>
            <a:r>
              <a:rPr lang="en-US" sz="2400" dirty="0" smtClean="0">
                <a:solidFill>
                  <a:schemeClr val="accent2"/>
                </a:solidFill>
                <a:latin typeface="Courier"/>
                <a:cs typeface="Courier"/>
              </a:rPr>
              <a:t>(“BUG”</a:t>
            </a:r>
            <a:r>
              <a:rPr lang="en-US" sz="2400" dirty="0" smtClean="0">
                <a:solidFill>
                  <a:schemeClr val="accent2"/>
                </a:solidFill>
                <a:latin typeface="Courier"/>
                <a:cs typeface="Courier"/>
              </a:rPr>
              <a:t>)</a:t>
            </a:r>
            <a:r>
              <a:rPr lang="en-US" sz="2400" dirty="0" smtClean="0">
                <a:latin typeface="Courier"/>
                <a:cs typeface="Courier"/>
              </a:rPr>
              <a:t>)</a:t>
            </a:r>
            <a:r>
              <a:rPr lang="en-US" sz="2400" dirty="0" smtClean="0">
                <a:solidFill>
                  <a:schemeClr val="accent2"/>
                </a:solidFill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{</a:t>
            </a:r>
          </a:p>
          <a:p>
            <a:pPr marL="0" indent="0">
              <a:buNone/>
            </a:pPr>
            <a:r>
              <a:rPr lang="en-US" sz="2400" dirty="0"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         </a:t>
            </a:r>
            <a:r>
              <a:rPr lang="en-US" sz="2400" dirty="0" err="1" smtClean="0">
                <a:latin typeface="Courier"/>
                <a:cs typeface="Courier"/>
              </a:rPr>
              <a:t>output.add</a:t>
            </a:r>
            <a:r>
              <a:rPr lang="en-US" sz="2400" dirty="0" smtClean="0">
                <a:latin typeface="Courier"/>
                <a:cs typeface="Courier"/>
              </a:rPr>
              <a:t>(s);</a:t>
            </a:r>
          </a:p>
          <a:p>
            <a:pPr marL="0" indent="0">
              <a:buNone/>
            </a:pPr>
            <a:r>
              <a:rPr lang="en-US" sz="2400" dirty="0"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      }</a:t>
            </a:r>
          </a:p>
          <a:p>
            <a:pPr marL="0" indent="0">
              <a:buNone/>
            </a:pPr>
            <a:r>
              <a:rPr lang="en-US" sz="2400" dirty="0"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  }</a:t>
            </a:r>
          </a:p>
          <a:p>
            <a:pPr marL="0" indent="0">
              <a:buNone/>
            </a:pPr>
            <a:r>
              <a:rPr lang="en-US" sz="2400" dirty="0"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  return output</a:t>
            </a:r>
            <a:r>
              <a:rPr lang="en-US" sz="2400" dirty="0" smtClean="0">
                <a:latin typeface="Courier"/>
                <a:cs typeface="Courier"/>
              </a:rPr>
              <a:t>;</a:t>
            </a:r>
            <a:endParaRPr lang="en-US" sz="2400" dirty="0" smtClean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5141594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274638"/>
            <a:ext cx="68580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F#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1828800" cy="1793240"/>
          </a:xfrm>
          <a:prstGeom prst="rect">
            <a:avLst/>
          </a:prstGeom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0" y="2514600"/>
            <a:ext cx="8534400" cy="39925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err="1">
                <a:latin typeface="Courier"/>
                <a:cs typeface="Courier"/>
              </a:rPr>
              <a:t>List.filter</a:t>
            </a:r>
            <a:r>
              <a:rPr lang="en-US" sz="2400" dirty="0">
                <a:latin typeface="Courier"/>
                <a:cs typeface="Courier"/>
              </a:rPr>
              <a:t> </a:t>
            </a:r>
            <a:endParaRPr lang="en-US" sz="2400" dirty="0" smtClean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2400" dirty="0"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  (</a:t>
            </a:r>
            <a:r>
              <a:rPr lang="en-US" sz="2400" dirty="0">
                <a:latin typeface="Courier"/>
                <a:cs typeface="Courier"/>
              </a:rPr>
              <a:t>fun </a:t>
            </a:r>
            <a:r>
              <a:rPr lang="en-US" sz="2400" dirty="0" smtClean="0">
                <a:latin typeface="Courier"/>
                <a:cs typeface="Courier"/>
              </a:rPr>
              <a:t>(</a:t>
            </a:r>
            <a:r>
              <a:rPr lang="en-US" sz="2400" dirty="0" err="1" smtClean="0">
                <a:latin typeface="Courier"/>
                <a:cs typeface="Courier"/>
              </a:rPr>
              <a:t>s:string</a:t>
            </a:r>
            <a:r>
              <a:rPr lang="en-US" sz="2400" dirty="0" smtClean="0">
                <a:latin typeface="Courier"/>
                <a:cs typeface="Courier"/>
              </a:rPr>
              <a:t>) </a:t>
            </a:r>
            <a:r>
              <a:rPr lang="en-US" sz="2400" dirty="0">
                <a:latin typeface="Courier"/>
                <a:cs typeface="Courier"/>
              </a:rPr>
              <a:t>-&gt; </a:t>
            </a:r>
            <a:r>
              <a:rPr lang="en-US" sz="2400" dirty="0" err="1">
                <a:latin typeface="Courier"/>
                <a:cs typeface="Courier"/>
              </a:rPr>
              <a:t>s.StartsWith</a:t>
            </a:r>
            <a:r>
              <a:rPr lang="en-US" sz="2400" dirty="0" smtClean="0">
                <a:latin typeface="Courier"/>
                <a:cs typeface="Courier"/>
              </a:rPr>
              <a:t>(“BUG"</a:t>
            </a:r>
            <a:r>
              <a:rPr lang="en-US" sz="2400" dirty="0">
                <a:latin typeface="Courier"/>
                <a:cs typeface="Courier"/>
              </a:rPr>
              <a:t>)) </a:t>
            </a:r>
            <a:endParaRPr lang="en-US" sz="2400" dirty="0" smtClean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2400" dirty="0"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  lines</a:t>
            </a:r>
            <a:endParaRPr lang="en-US" sz="2400" dirty="0">
              <a:latin typeface="Courier"/>
              <a:cs typeface="Courier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26050"/>
            <a:ext cx="9144000" cy="163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6013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egohee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4800" y="2133600"/>
            <a:ext cx="7620000" cy="4572000"/>
          </a:xfrm>
          <a:prstGeom prst="rect">
            <a:avLst/>
          </a:prstGeom>
        </p:spPr>
      </p:pic>
      <p:pic>
        <p:nvPicPr>
          <p:cNvPr id="5" name="Picture 4" descr="legoconverse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304800"/>
            <a:ext cx="5715000" cy="4281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844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274638"/>
            <a:ext cx="68580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C#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1828800" cy="1793240"/>
          </a:xfrm>
          <a:prstGeom prst="rect">
            <a:avLst/>
          </a:prstGeom>
        </p:spPr>
      </p:pic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228600" y="2514600"/>
            <a:ext cx="8763000" cy="39925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err="1" smtClean="0">
                <a:latin typeface="Courier"/>
                <a:cs typeface="Courier"/>
              </a:rPr>
              <a:t>lines.Where</a:t>
            </a:r>
            <a:r>
              <a:rPr lang="en-US" sz="2400" dirty="0" smtClean="0">
                <a:latin typeface="Courier"/>
                <a:cs typeface="Courier"/>
              </a:rPr>
              <a:t>(s =&gt; </a:t>
            </a:r>
            <a:r>
              <a:rPr lang="en-US" sz="2400" dirty="0" err="1" smtClean="0">
                <a:latin typeface="Courier"/>
                <a:cs typeface="Courier"/>
              </a:rPr>
              <a:t>s.StartsWith</a:t>
            </a:r>
            <a:r>
              <a:rPr lang="en-US" sz="2400" dirty="0" smtClean="0">
                <a:latin typeface="Courier"/>
                <a:cs typeface="Courier"/>
              </a:rPr>
              <a:t>(“BUG”)).</a:t>
            </a:r>
            <a:r>
              <a:rPr lang="en-US" sz="2400" dirty="0" err="1" smtClean="0">
                <a:latin typeface="Courier"/>
                <a:cs typeface="Courier"/>
              </a:rPr>
              <a:t>ToList</a:t>
            </a:r>
            <a:r>
              <a:rPr lang="en-US" sz="2400" dirty="0" smtClean="0">
                <a:latin typeface="Courier"/>
                <a:cs typeface="Courier"/>
              </a:rPr>
              <a:t>()</a:t>
            </a:r>
            <a:endParaRPr lang="en-US" sz="2400" dirty="0">
              <a:latin typeface="Courier"/>
              <a:cs typeface="Courier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26050"/>
            <a:ext cx="9144000" cy="163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477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274638"/>
            <a:ext cx="68580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Declarative style in Java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38200" y="1828800"/>
            <a:ext cx="77724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 for (String line : list) {</a:t>
            </a:r>
          </a:p>
          <a:p>
            <a:r>
              <a:rPr lang="en-US" sz="2800" dirty="0" smtClean="0"/>
              <a:t>      if (</a:t>
            </a:r>
            <a:r>
              <a:rPr lang="en-US" sz="2800" dirty="0" err="1" smtClean="0"/>
              <a:t>line.startsWith</a:t>
            </a:r>
            <a:r>
              <a:rPr lang="en-US" sz="2800" dirty="0" smtClean="0"/>
              <a:t>("BUG")) {</a:t>
            </a:r>
          </a:p>
          <a:p>
            <a:r>
              <a:rPr lang="en-US" sz="2800" dirty="0" smtClean="0"/>
              <a:t>        report(line);</a:t>
            </a:r>
          </a:p>
          <a:p>
            <a:r>
              <a:rPr lang="en-US" sz="2800" dirty="0" smtClean="0"/>
              <a:t>      }</a:t>
            </a:r>
          </a:p>
          <a:p>
            <a:r>
              <a:rPr lang="en-US" sz="2800" dirty="0" smtClean="0"/>
              <a:t> }</a:t>
            </a:r>
            <a:endParaRPr lang="en-US" sz="2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1828800" cy="17932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26050"/>
            <a:ext cx="9144000" cy="163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024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274638"/>
            <a:ext cx="68580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Declarative style in Java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336589" y="3048000"/>
            <a:ext cx="57500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 </a:t>
            </a:r>
            <a:r>
              <a:rPr lang="en-US" sz="2800" dirty="0" err="1" smtClean="0"/>
              <a:t>reportAll</a:t>
            </a:r>
            <a:r>
              <a:rPr lang="en-US" sz="2800" dirty="0" smtClean="0"/>
              <a:t>(</a:t>
            </a:r>
            <a:r>
              <a:rPr lang="en-US" sz="2800" dirty="0" err="1" smtClean="0"/>
              <a:t>filterForBugs</a:t>
            </a:r>
            <a:r>
              <a:rPr lang="en-US" sz="2800" dirty="0" smtClean="0"/>
              <a:t>(list));</a:t>
            </a:r>
            <a:endParaRPr lang="en-US" sz="2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1828800" cy="17932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26050"/>
            <a:ext cx="9144000" cy="163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216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38200" y="1828800"/>
            <a:ext cx="777240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Calibri" pitchFamily="34" charset="0"/>
                <a:cs typeface="Calibri" pitchFamily="34" charset="0"/>
              </a:rPr>
              <a:t>List&lt;String&gt; </a:t>
            </a:r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bugLines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 = new </a:t>
            </a:r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LinkedList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&lt;String&gt;();</a:t>
            </a:r>
          </a:p>
          <a:p>
            <a:r>
              <a:rPr lang="en-US" sz="2800" dirty="0" smtClean="0">
                <a:latin typeface="Calibri" pitchFamily="34" charset="0"/>
                <a:cs typeface="Calibri" pitchFamily="34" charset="0"/>
              </a:rPr>
              <a:t>for (String line : list) {</a:t>
            </a:r>
          </a:p>
          <a:p>
            <a:r>
              <a:rPr lang="en-US" sz="2800" dirty="0" smtClean="0">
                <a:latin typeface="Calibri" pitchFamily="34" charset="0"/>
                <a:cs typeface="Calibri" pitchFamily="34" charset="0"/>
              </a:rPr>
              <a:t>      if (</a:t>
            </a:r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line.startsWith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("BUG")) {</a:t>
            </a:r>
          </a:p>
          <a:p>
            <a:r>
              <a:rPr lang="en-US" sz="2800" dirty="0" smtClean="0">
                <a:latin typeface="Calibri" pitchFamily="34" charset="0"/>
                <a:cs typeface="Calibri" pitchFamily="34" charset="0"/>
              </a:rPr>
              <a:t>        </a:t>
            </a:r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bugLines.add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(line);</a:t>
            </a:r>
          </a:p>
          <a:p>
            <a:r>
              <a:rPr lang="en-US" sz="2800" dirty="0" smtClean="0">
                <a:latin typeface="Calibri" pitchFamily="34" charset="0"/>
                <a:cs typeface="Calibri" pitchFamily="34" charset="0"/>
              </a:rPr>
              <a:t>      }</a:t>
            </a:r>
          </a:p>
          <a:p>
            <a:r>
              <a:rPr lang="en-US" sz="2800" dirty="0" smtClean="0">
                <a:latin typeface="Calibri" pitchFamily="34" charset="0"/>
                <a:cs typeface="Calibri" pitchFamily="34" charset="0"/>
              </a:rPr>
              <a:t> }</a:t>
            </a:r>
          </a:p>
          <a:p>
            <a:r>
              <a:rPr lang="en-US" sz="2800" dirty="0">
                <a:latin typeface="Calibri" pitchFamily="34" charset="0"/>
                <a:cs typeface="Calibri" pitchFamily="34" charset="0"/>
              </a:rPr>
              <a:t>r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eturn </a:t>
            </a:r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bugLines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;</a:t>
            </a:r>
            <a:endParaRPr lang="en-US" sz="2800" dirty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1828800" cy="179324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828800" y="274638"/>
            <a:ext cx="68580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Declarative style in Java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26050"/>
            <a:ext cx="9144000" cy="163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257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62000" y="2590799"/>
            <a:ext cx="6096000" cy="2677656"/>
          </a:xfrm>
          <a:prstGeom prst="rect">
            <a:avLst/>
          </a:prstGeom>
          <a:blipFill dpi="0" rotWithShape="1">
            <a:blip r:embed="rId3">
              <a:alphaModFix amt="19000"/>
            </a:blip>
            <a:srcRect/>
            <a:tile tx="0" ty="0" sx="100000" sy="100000" flip="none" algn="tl"/>
          </a:blipFill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Calibri" pitchFamily="34" charset="0"/>
                <a:cs typeface="Calibri" pitchFamily="34" charset="0"/>
              </a:rPr>
              <a:t>final Predicate&lt;String&gt; </a:t>
            </a:r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startsWithBug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 = </a:t>
            </a:r>
          </a:p>
          <a:p>
            <a:r>
              <a:rPr lang="en-US" sz="2800" dirty="0">
                <a:latin typeface="Calibri" pitchFamily="34" charset="0"/>
                <a:cs typeface="Calibri" pitchFamily="34" charset="0"/>
              </a:rPr>
              <a:t> 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   new Predicate&lt;String&gt;() {</a:t>
            </a:r>
          </a:p>
          <a:p>
            <a:r>
              <a:rPr lang="en-US" sz="2800" dirty="0" smtClean="0">
                <a:latin typeface="Calibri" pitchFamily="34" charset="0"/>
                <a:cs typeface="Calibri" pitchFamily="34" charset="0"/>
              </a:rPr>
              <a:t>      public boolean apply(String s) {</a:t>
            </a:r>
          </a:p>
          <a:p>
            <a:r>
              <a:rPr lang="en-US" sz="2800" dirty="0" smtClean="0">
                <a:latin typeface="Calibri" pitchFamily="34" charset="0"/>
                <a:cs typeface="Calibri" pitchFamily="34" charset="0"/>
              </a:rPr>
              <a:t>        return </a:t>
            </a:r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s.startsWith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("BUG");</a:t>
            </a:r>
          </a:p>
          <a:p>
            <a:r>
              <a:rPr lang="en-US" sz="2800" dirty="0" smtClean="0">
                <a:latin typeface="Calibri" pitchFamily="34" charset="0"/>
                <a:cs typeface="Calibri" pitchFamily="34" charset="0"/>
              </a:rPr>
              <a:t>      }</a:t>
            </a:r>
          </a:p>
          <a:p>
            <a:r>
              <a:rPr lang="en-US" sz="2800" dirty="0" smtClean="0">
                <a:latin typeface="Calibri" pitchFamily="34" charset="0"/>
                <a:cs typeface="Calibri" pitchFamily="34" charset="0"/>
              </a:rPr>
              <a:t>    };</a:t>
            </a:r>
          </a:p>
        </p:txBody>
      </p:sp>
      <p:sp>
        <p:nvSpPr>
          <p:cNvPr id="3" name="Rectangle 2"/>
          <p:cNvSpPr/>
          <p:nvPr/>
        </p:nvSpPr>
        <p:spPr>
          <a:xfrm>
            <a:off x="407773" y="1793241"/>
            <a:ext cx="82296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800" dirty="0">
                <a:solidFill>
                  <a:prstClr val="black"/>
                </a:solidFill>
                <a:latin typeface="Calibri" pitchFamily="34" charset="0"/>
                <a:cs typeface="Calibri" pitchFamily="34" charset="0"/>
              </a:rPr>
              <a:t>Iterable&lt;String&gt; </a:t>
            </a:r>
            <a:r>
              <a:rPr lang="en-US" sz="2800" dirty="0" err="1">
                <a:solidFill>
                  <a:prstClr val="black"/>
                </a:solidFill>
                <a:latin typeface="Calibri" pitchFamily="34" charset="0"/>
                <a:cs typeface="Calibri" pitchFamily="34" charset="0"/>
              </a:rPr>
              <a:t>bugLines</a:t>
            </a:r>
            <a:r>
              <a:rPr lang="en-US" sz="2800" dirty="0">
                <a:solidFill>
                  <a:prstClr val="black"/>
                </a:solidFill>
                <a:latin typeface="Calibri" pitchFamily="34" charset="0"/>
                <a:cs typeface="Calibri" pitchFamily="34" charset="0"/>
              </a:rPr>
              <a:t> = filter(list, </a:t>
            </a:r>
            <a:r>
              <a:rPr lang="en-US" sz="2800" dirty="0" err="1">
                <a:solidFill>
                  <a:prstClr val="black"/>
                </a:solidFill>
                <a:latin typeface="Calibri" pitchFamily="34" charset="0"/>
                <a:cs typeface="Calibri" pitchFamily="34" charset="0"/>
              </a:rPr>
              <a:t>startsWithBug</a:t>
            </a:r>
            <a:r>
              <a:rPr lang="en-US" sz="2800" dirty="0">
                <a:solidFill>
                  <a:prstClr val="black"/>
                </a:solidFill>
                <a:latin typeface="Calibri" pitchFamily="34" charset="0"/>
                <a:cs typeface="Calibri" pitchFamily="34" charset="0"/>
              </a:rPr>
              <a:t>);</a:t>
            </a:r>
          </a:p>
        </p:txBody>
      </p:sp>
      <p:pic>
        <p:nvPicPr>
          <p:cNvPr id="10242" name="Picture 2" descr="http://www.bellybytes.com/food/images/guava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0654" y="3559619"/>
            <a:ext cx="2083762" cy="1733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1828800" cy="1793240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1828800" y="274638"/>
            <a:ext cx="6858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Declarative style in Java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6692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accent6">
                <a:lumMod val="60000"/>
                <a:lumOff val="40000"/>
              </a:schemeClr>
            </a:gs>
            <a:gs pos="0">
              <a:srgbClr val="FFFFFF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447800" y="152400"/>
            <a:ext cx="617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this talk is brought to you by… the Tuple type!</a:t>
            </a:r>
            <a:endParaRPr lang="en-US" dirty="0"/>
          </a:p>
        </p:txBody>
      </p:sp>
      <p:sp>
        <p:nvSpPr>
          <p:cNvPr id="6" name="Manual Operation 5"/>
          <p:cNvSpPr/>
          <p:nvPr/>
        </p:nvSpPr>
        <p:spPr>
          <a:xfrm>
            <a:off x="1905000" y="2438400"/>
            <a:ext cx="4572000" cy="1600200"/>
          </a:xfrm>
          <a:prstGeom prst="flowChartManualOperat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/>
              <a:t>function</a:t>
            </a:r>
            <a:endParaRPr lang="en-US" sz="3600" dirty="0"/>
          </a:p>
        </p:txBody>
      </p:sp>
      <p:grpSp>
        <p:nvGrpSpPr>
          <p:cNvPr id="17" name="Group 16"/>
          <p:cNvGrpSpPr/>
          <p:nvPr/>
        </p:nvGrpSpPr>
        <p:grpSpPr>
          <a:xfrm>
            <a:off x="2667000" y="1219200"/>
            <a:ext cx="3657600" cy="990600"/>
            <a:chOff x="2667000" y="1219200"/>
            <a:chExt cx="3657600" cy="990600"/>
          </a:xfrm>
        </p:grpSpPr>
        <p:cxnSp>
          <p:nvCxnSpPr>
            <p:cNvPr id="8" name="Straight Arrow Connector 7"/>
            <p:cNvCxnSpPr/>
            <p:nvPr/>
          </p:nvCxnSpPr>
          <p:spPr>
            <a:xfrm>
              <a:off x="2667000" y="1295400"/>
              <a:ext cx="304800" cy="914400"/>
            </a:xfrm>
            <a:prstGeom prst="straightConnector1">
              <a:avLst/>
            </a:prstGeom>
            <a:ln w="76200" cmpd="sng">
              <a:solidFill>
                <a:schemeClr val="accent2">
                  <a:lumMod val="75000"/>
                </a:schemeClr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>
              <a:off x="3962400" y="1219200"/>
              <a:ext cx="76200" cy="990600"/>
            </a:xfrm>
            <a:prstGeom prst="straightConnector1">
              <a:avLst/>
            </a:prstGeom>
            <a:ln w="76200" cmpd="sng">
              <a:solidFill>
                <a:schemeClr val="accent2">
                  <a:lumMod val="75000"/>
                </a:schemeClr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 flipH="1">
              <a:off x="4800600" y="1219200"/>
              <a:ext cx="152400" cy="990600"/>
            </a:xfrm>
            <a:prstGeom prst="straightConnector1">
              <a:avLst/>
            </a:prstGeom>
            <a:ln w="76200" cmpd="sng">
              <a:solidFill>
                <a:schemeClr val="accent2">
                  <a:lumMod val="75000"/>
                </a:schemeClr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 flipH="1">
              <a:off x="6019800" y="1295400"/>
              <a:ext cx="304800" cy="914400"/>
            </a:xfrm>
            <a:prstGeom prst="straightConnector1">
              <a:avLst/>
            </a:prstGeom>
            <a:ln w="76200" cmpd="sng">
              <a:solidFill>
                <a:schemeClr val="accent2">
                  <a:lumMod val="75000"/>
                </a:schemeClr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Straight Arrow Connector 14"/>
          <p:cNvCxnSpPr/>
          <p:nvPr/>
        </p:nvCxnSpPr>
        <p:spPr>
          <a:xfrm>
            <a:off x="4191000" y="4114800"/>
            <a:ext cx="0" cy="990600"/>
          </a:xfrm>
          <a:prstGeom prst="straightConnector1">
            <a:avLst/>
          </a:prstGeom>
          <a:ln w="76200" cmpd="sng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4648200" y="4114800"/>
            <a:ext cx="0" cy="990600"/>
          </a:xfrm>
          <a:prstGeom prst="straightConnector1">
            <a:avLst/>
          </a:prstGeom>
          <a:ln w="76200" cmpd="sng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52400" y="5181600"/>
            <a:ext cx="8610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Courier"/>
                <a:cs typeface="Courier"/>
              </a:rPr>
              <a:t>new Tuple&lt;</a:t>
            </a:r>
            <a:r>
              <a:rPr lang="en-US" sz="2400" dirty="0" err="1" smtClean="0">
                <a:latin typeface="Courier"/>
                <a:cs typeface="Courier"/>
              </a:rPr>
              <a:t>string,int</a:t>
            </a:r>
            <a:r>
              <a:rPr lang="en-US" sz="2400" dirty="0" smtClean="0">
                <a:latin typeface="Courier"/>
                <a:cs typeface="Courier"/>
              </a:rPr>
              <a:t>&gt;(“You win!”, 1000000)</a:t>
            </a:r>
            <a:endParaRPr lang="en-US" sz="2400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4475053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accent6">
                <a:lumMod val="60000"/>
                <a:lumOff val="40000"/>
              </a:schemeClr>
            </a:gs>
            <a:gs pos="0">
              <a:srgbClr val="FFFFFF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47800" y="5562600"/>
            <a:ext cx="6172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When one return value is not enough!</a:t>
            </a:r>
            <a:endParaRPr lang="en-US" sz="2400" dirty="0"/>
          </a:p>
        </p:txBody>
      </p:sp>
      <p:sp>
        <p:nvSpPr>
          <p:cNvPr id="2" name="TextBox 1"/>
          <p:cNvSpPr txBox="1"/>
          <p:nvPr/>
        </p:nvSpPr>
        <p:spPr>
          <a:xfrm>
            <a:off x="990600" y="2514600"/>
            <a:ext cx="7239000" cy="3048000"/>
          </a:xfrm>
          <a:prstGeom prst="rect">
            <a:avLst/>
          </a:prstGeom>
          <a:noFill/>
        </p:spPr>
        <p:txBody>
          <a:bodyPr wrap="square" rtlCol="0">
            <a:prstTxWarp prst="textArchUp">
              <a:avLst/>
            </a:prstTxWarp>
            <a:spAutoFit/>
          </a:bodyPr>
          <a:lstStyle/>
          <a:p>
            <a:pPr algn="ctr"/>
            <a:r>
              <a:rPr lang="en-US" sz="54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Tuple&lt;T1,T2,…&gt;</a:t>
            </a:r>
            <a:endParaRPr lang="en-US" sz="54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2851162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26050"/>
            <a:ext cx="9144000" cy="163195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Strong typing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1828800" cy="1971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5455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362200"/>
            <a:ext cx="8229600" cy="376396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When the wrong type of data is passed in, the compiler complains.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1828800" cy="17932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26050"/>
            <a:ext cx="9144000" cy="163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3546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26050"/>
            <a:ext cx="9144000" cy="16319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the point?</a:t>
            </a:r>
            <a:endParaRPr lang="en-US" dirty="0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1385888" y="26162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1828800" cy="1971040"/>
          </a:xfrm>
          <a:prstGeom prst="rect">
            <a:avLst/>
          </a:prstGeom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799" t="32158" r="17840" b="12921"/>
          <a:stretch/>
        </p:blipFill>
        <p:spPr bwMode="auto">
          <a:xfrm>
            <a:off x="2438400" y="1524000"/>
            <a:ext cx="4813300" cy="36639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Box 9"/>
          <p:cNvSpPr txBox="1"/>
          <p:nvPr/>
        </p:nvSpPr>
        <p:spPr>
          <a:xfrm rot="16200000">
            <a:off x="59469" y="2681887"/>
            <a:ext cx="32991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% of errors found at compile-time</a:t>
            </a:r>
            <a:endParaRPr lang="en-US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4292600" y="4995217"/>
            <a:ext cx="1409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Typing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275678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14" t="28493" r="30829" b="43168"/>
          <a:stretch/>
        </p:blipFill>
        <p:spPr bwMode="auto">
          <a:xfrm>
            <a:off x="457200" y="1219200"/>
            <a:ext cx="8185230" cy="33394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629864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 already do it</a:t>
            </a:r>
            <a:endParaRPr lang="en-US" dirty="0"/>
          </a:p>
        </p:txBody>
      </p:sp>
      <p:pic>
        <p:nvPicPr>
          <p:cNvPr id="2050" name="Picture 2" descr="http://www.informit.com/ShowCover.aspx?isbn=032112521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6222" y="1599539"/>
            <a:ext cx="2743200" cy="3626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1828800" cy="179323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26050"/>
            <a:ext cx="9144000" cy="163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8435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 already do 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2971800"/>
            <a:ext cx="8229600" cy="414496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C# is strongly typed, right?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1828800" cy="179323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26050"/>
            <a:ext cx="9144000" cy="163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0566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ouble Wave 5"/>
          <p:cNvSpPr/>
          <p:nvPr/>
        </p:nvSpPr>
        <p:spPr>
          <a:xfrm>
            <a:off x="838200" y="2362200"/>
            <a:ext cx="7620000" cy="1143000"/>
          </a:xfrm>
          <a:prstGeom prst="doubleWav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the point?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5328789"/>
              </p:ext>
            </p:extLst>
          </p:nvPr>
        </p:nvGraphicFramePr>
        <p:xfrm>
          <a:off x="1386443" y="2615724"/>
          <a:ext cx="6393339" cy="548640"/>
        </p:xfrm>
        <a:graphic>
          <a:graphicData uri="http://schemas.openxmlformats.org/drawingml/2006/table">
            <a:tbl>
              <a:tblPr/>
              <a:tblGrid>
                <a:gridCol w="6393339"/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Verdana"/>
                        </a:rPr>
                        <a:t>The beginning of wisdom is to call things by their right names</a:t>
                      </a:r>
                      <a:r>
                        <a:rPr lang="en-US" dirty="0" smtClean="0">
                          <a:latin typeface="Verdana"/>
                        </a:rPr>
                        <a:t>.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1385888" y="26162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1828800" cy="197104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26050"/>
            <a:ext cx="9144000" cy="163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7245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9800" y="274638"/>
            <a:ext cx="64770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F#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38200" y="2057400"/>
            <a:ext cx="77724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Courier"/>
              <a:cs typeface="Courier"/>
            </a:endParaRPr>
          </a:p>
          <a:p>
            <a:endParaRPr lang="en-US" dirty="0" smtClean="0">
              <a:latin typeface="Courier"/>
              <a:cs typeface="Courier"/>
            </a:endParaRPr>
          </a:p>
          <a:p>
            <a:r>
              <a:rPr lang="en-US" dirty="0" smtClean="0">
                <a:latin typeface="Courier"/>
                <a:cs typeface="Courier"/>
              </a:rPr>
              <a:t>[&lt;Measure&gt;] type cents</a:t>
            </a: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dirty="0" smtClean="0">
                <a:latin typeface="Courier"/>
                <a:cs typeface="Courier"/>
              </a:rPr>
              <a:t>let price = 599&lt;cents&gt;</a:t>
            </a: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dirty="0" smtClean="0"/>
              <a:t>	</a:t>
            </a:r>
          </a:p>
          <a:p>
            <a:r>
              <a:rPr lang="en-US" dirty="0"/>
              <a:t> </a:t>
            </a:r>
            <a:r>
              <a:rPr lang="en-US" dirty="0" smtClean="0"/>
              <a:t>                                           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1828800" cy="17932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26050"/>
            <a:ext cx="9144000" cy="163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014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9800" y="274638"/>
            <a:ext cx="64770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Haskell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38200" y="2057400"/>
            <a:ext cx="7772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"/>
                <a:cs typeface="Courier"/>
              </a:rPr>
              <a:t>type </a:t>
            </a:r>
            <a:r>
              <a:rPr lang="en-US" dirty="0" err="1" smtClean="0">
                <a:latin typeface="Courier"/>
                <a:cs typeface="Courier"/>
              </a:rPr>
              <a:t>FirstName</a:t>
            </a:r>
            <a:r>
              <a:rPr lang="en-US" dirty="0" smtClean="0">
                <a:latin typeface="Courier"/>
                <a:cs typeface="Courier"/>
              </a:rPr>
              <a:t> = String   </a:t>
            </a:r>
            <a:r>
              <a:rPr lang="en-US" dirty="0" smtClean="0"/>
              <a:t>	// type alias</a:t>
            </a: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dirty="0" smtClean="0">
                <a:latin typeface="Courier"/>
                <a:cs typeface="Courier"/>
              </a:rPr>
              <a:t>data Customer = Customer </a:t>
            </a:r>
            <a:r>
              <a:rPr lang="en-US" dirty="0" err="1" smtClean="0">
                <a:latin typeface="Courier"/>
                <a:cs typeface="Courier"/>
              </a:rPr>
              <a:t>FirstName</a:t>
            </a:r>
            <a:r>
              <a:rPr lang="en-US" dirty="0" smtClean="0">
                <a:latin typeface="Courier"/>
                <a:cs typeface="Courier"/>
              </a:rPr>
              <a:t> </a:t>
            </a:r>
            <a:r>
              <a:rPr lang="en-US" dirty="0" err="1" smtClean="0">
                <a:latin typeface="Courier"/>
                <a:cs typeface="Courier"/>
              </a:rPr>
              <a:t>EmailAddress</a:t>
            </a:r>
            <a:r>
              <a:rPr lang="en-US" dirty="0" smtClean="0">
                <a:latin typeface="Courier"/>
                <a:cs typeface="Courier"/>
              </a:rPr>
              <a:t>  </a:t>
            </a:r>
            <a:r>
              <a:rPr lang="en-US" dirty="0" smtClean="0"/>
              <a:t>	</a:t>
            </a:r>
          </a:p>
          <a:p>
            <a:r>
              <a:rPr lang="en-US" dirty="0"/>
              <a:t> </a:t>
            </a:r>
            <a:r>
              <a:rPr lang="en-US" dirty="0" smtClean="0"/>
              <a:t>                                           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1828800" cy="17932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26050"/>
            <a:ext cx="9144000" cy="163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3804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9800" y="274638"/>
            <a:ext cx="64770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F#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38200" y="2057400"/>
            <a:ext cx="7772400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"/>
                <a:cs typeface="Courier"/>
              </a:rPr>
              <a:t>type </a:t>
            </a:r>
            <a:r>
              <a:rPr lang="en-US" dirty="0" err="1" smtClean="0">
                <a:latin typeface="Courier"/>
                <a:cs typeface="Courier"/>
              </a:rPr>
              <a:t>FirstName</a:t>
            </a:r>
            <a:r>
              <a:rPr lang="en-US" dirty="0" smtClean="0">
                <a:latin typeface="Courier"/>
                <a:cs typeface="Courier"/>
              </a:rPr>
              <a:t> = | </a:t>
            </a:r>
            <a:r>
              <a:rPr lang="en-US" dirty="0" err="1" smtClean="0">
                <a:latin typeface="Courier"/>
                <a:cs typeface="Courier"/>
              </a:rPr>
              <a:t>FirstName</a:t>
            </a:r>
            <a:r>
              <a:rPr lang="en-US" dirty="0" smtClean="0">
                <a:latin typeface="Courier"/>
                <a:cs typeface="Courier"/>
              </a:rPr>
              <a:t> of string</a:t>
            </a: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dirty="0" smtClean="0">
                <a:latin typeface="Courier"/>
                <a:cs typeface="Courier"/>
              </a:rPr>
              <a:t>let jay = </a:t>
            </a:r>
            <a:r>
              <a:rPr lang="en-US" dirty="0" err="1" smtClean="0">
                <a:latin typeface="Courier"/>
                <a:cs typeface="Courier"/>
              </a:rPr>
              <a:t>FirstName</a:t>
            </a:r>
            <a:r>
              <a:rPr lang="en-US" dirty="0" smtClean="0">
                <a:latin typeface="Courier"/>
                <a:cs typeface="Courier"/>
              </a:rPr>
              <a:t>(“Jay”);</a:t>
            </a: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dirty="0" smtClean="0"/>
              <a:t>	</a:t>
            </a:r>
          </a:p>
          <a:p>
            <a:r>
              <a:rPr lang="en-US" dirty="0"/>
              <a:t> </a:t>
            </a:r>
            <a:r>
              <a:rPr lang="en-US" dirty="0" smtClean="0"/>
              <a:t>                                           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1828800" cy="17932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26050"/>
            <a:ext cx="9144000" cy="163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193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1219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C#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1828800" cy="179324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09600" y="2057400"/>
            <a:ext cx="83820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"/>
                <a:cs typeface="Courier"/>
              </a:rPr>
              <a:t>class </a:t>
            </a:r>
            <a:r>
              <a:rPr lang="en-US" dirty="0" err="1" smtClean="0">
                <a:latin typeface="Courier"/>
                <a:cs typeface="Courier"/>
              </a:rPr>
              <a:t>FirstName</a:t>
            </a:r>
            <a:r>
              <a:rPr lang="en-US" dirty="0" smtClean="0">
                <a:latin typeface="Courier"/>
                <a:cs typeface="Courier"/>
              </a:rPr>
              <a:t> {</a:t>
            </a:r>
          </a:p>
          <a:p>
            <a:r>
              <a:rPr lang="en-US" dirty="0" smtClean="0">
                <a:latin typeface="Courier"/>
                <a:cs typeface="Courier"/>
              </a:rPr>
              <a:t>   private </a:t>
            </a:r>
            <a:r>
              <a:rPr lang="en-US" dirty="0" err="1" smtClean="0">
                <a:latin typeface="Courier"/>
                <a:cs typeface="Courier"/>
              </a:rPr>
              <a:t>readonly</a:t>
            </a:r>
            <a:r>
              <a:rPr lang="en-US" dirty="0" smtClean="0">
                <a:latin typeface="Courier"/>
                <a:cs typeface="Courier"/>
              </a:rPr>
              <a:t> string value;</a:t>
            </a:r>
          </a:p>
          <a:p>
            <a:endParaRPr lang="en-US" dirty="0" smtClean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smtClean="0">
                <a:latin typeface="Courier"/>
                <a:cs typeface="Courier"/>
              </a:rPr>
              <a:t>  public </a:t>
            </a:r>
            <a:r>
              <a:rPr lang="en-US" dirty="0" err="1" smtClean="0">
                <a:latin typeface="Courier"/>
                <a:cs typeface="Courier"/>
              </a:rPr>
              <a:t>FirstName</a:t>
            </a:r>
            <a:r>
              <a:rPr lang="en-US" dirty="0" smtClean="0">
                <a:latin typeface="Courier"/>
                <a:cs typeface="Courier"/>
              </a:rPr>
              <a:t>(string value) </a:t>
            </a:r>
          </a:p>
          <a:p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smtClean="0">
                <a:latin typeface="Courier"/>
                <a:cs typeface="Courier"/>
              </a:rPr>
              <a:t>  { </a:t>
            </a:r>
            <a:r>
              <a:rPr lang="en-US" dirty="0" err="1" smtClean="0">
                <a:latin typeface="Courier"/>
                <a:cs typeface="Courier"/>
              </a:rPr>
              <a:t>this.value</a:t>
            </a:r>
            <a:r>
              <a:rPr lang="en-US" dirty="0" smtClean="0">
                <a:latin typeface="Courier"/>
                <a:cs typeface="Courier"/>
              </a:rPr>
              <a:t> = value; }</a:t>
            </a:r>
          </a:p>
          <a:p>
            <a:endParaRPr lang="en-US" dirty="0" smtClean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smtClean="0">
                <a:latin typeface="Courier"/>
                <a:cs typeface="Courier"/>
              </a:rPr>
              <a:t>  public static </a:t>
            </a:r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Courier"/>
                <a:cs typeface="Courier"/>
              </a:rPr>
              <a:t>implicit operator </a:t>
            </a:r>
            <a:r>
              <a:rPr lang="en-US" dirty="0" err="1" smtClean="0">
                <a:latin typeface="Courier"/>
                <a:cs typeface="Courier"/>
              </a:rPr>
              <a:t>FirstName</a:t>
            </a:r>
            <a:r>
              <a:rPr lang="en-US" dirty="0" smtClean="0">
                <a:latin typeface="Courier"/>
                <a:cs typeface="Courier"/>
              </a:rPr>
              <a:t>(string value)    </a:t>
            </a:r>
          </a:p>
          <a:p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smtClean="0">
                <a:latin typeface="Courier"/>
                <a:cs typeface="Courier"/>
              </a:rPr>
              <a:t>  { </a:t>
            </a:r>
          </a:p>
          <a:p>
            <a:r>
              <a:rPr lang="en-US" dirty="0" smtClean="0">
                <a:latin typeface="Courier"/>
                <a:cs typeface="Courier"/>
              </a:rPr>
              <a:t>      return new </a:t>
            </a:r>
            <a:r>
              <a:rPr lang="en-US" dirty="0" err="1" smtClean="0">
                <a:latin typeface="Courier"/>
                <a:cs typeface="Courier"/>
              </a:rPr>
              <a:t>FirstName</a:t>
            </a:r>
            <a:r>
              <a:rPr lang="en-US" dirty="0" smtClean="0">
                <a:latin typeface="Courier"/>
                <a:cs typeface="Courier"/>
              </a:rPr>
              <a:t>(value);</a:t>
            </a:r>
          </a:p>
          <a:p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smtClean="0">
                <a:latin typeface="Courier"/>
                <a:cs typeface="Courier"/>
              </a:rPr>
              <a:t>  }</a:t>
            </a:r>
          </a:p>
          <a:p>
            <a:r>
              <a:rPr lang="en-US" dirty="0" smtClean="0">
                <a:latin typeface="Courier"/>
                <a:cs typeface="Courier"/>
              </a:rPr>
              <a:t>}</a:t>
            </a:r>
          </a:p>
          <a:p>
            <a:endParaRPr lang="en-US" dirty="0">
              <a:latin typeface="Courier"/>
              <a:cs typeface="Courier"/>
            </a:endParaRPr>
          </a:p>
          <a:p>
            <a:endParaRPr lang="en-US" dirty="0" smtClean="0"/>
          </a:p>
          <a:p>
            <a:r>
              <a:rPr lang="en-US" dirty="0"/>
              <a:t> </a:t>
            </a:r>
            <a:r>
              <a:rPr lang="en-US" dirty="0" smtClean="0"/>
              <a:t>                                          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26050"/>
            <a:ext cx="9144000" cy="163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602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1219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C#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1828800" cy="179324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09600" y="2057400"/>
            <a:ext cx="83820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"/>
                <a:cs typeface="Courier"/>
              </a:rPr>
              <a:t>public Customer(</a:t>
            </a:r>
            <a:r>
              <a:rPr lang="en-US" dirty="0" err="1" smtClean="0">
                <a:latin typeface="Courier"/>
                <a:cs typeface="Courier"/>
              </a:rPr>
              <a:t>FirstName</a:t>
            </a:r>
            <a:r>
              <a:rPr lang="en-US" dirty="0" smtClean="0">
                <a:latin typeface="Courier"/>
                <a:cs typeface="Courier"/>
              </a:rPr>
              <a:t> name, </a:t>
            </a:r>
            <a:r>
              <a:rPr lang="en-US" dirty="0" err="1" smtClean="0">
                <a:latin typeface="Courier"/>
                <a:cs typeface="Courier"/>
              </a:rPr>
              <a:t>EmailAddress</a:t>
            </a:r>
            <a:r>
              <a:rPr lang="en-US" dirty="0" smtClean="0">
                <a:latin typeface="Courier"/>
                <a:cs typeface="Courier"/>
              </a:rPr>
              <a:t> login) {…}</a:t>
            </a:r>
          </a:p>
          <a:p>
            <a:endParaRPr lang="en-US" dirty="0">
              <a:latin typeface="Courier"/>
              <a:cs typeface="Courier"/>
            </a:endParaRPr>
          </a:p>
          <a:p>
            <a:endParaRPr lang="en-US" dirty="0" smtClean="0">
              <a:latin typeface="Courier"/>
              <a:cs typeface="Courier"/>
            </a:endParaRPr>
          </a:p>
          <a:p>
            <a:r>
              <a:rPr lang="en-US" dirty="0" smtClean="0">
                <a:latin typeface="Courier"/>
                <a:cs typeface="Courier"/>
              </a:rPr>
              <a:t>new Customer(“Jay”, (</a:t>
            </a:r>
            <a:r>
              <a:rPr lang="en-US" dirty="0" err="1" smtClean="0">
                <a:latin typeface="Courier"/>
                <a:cs typeface="Courier"/>
              </a:rPr>
              <a:t>EmailAddress</a:t>
            </a:r>
            <a:r>
              <a:rPr lang="en-US" dirty="0" smtClean="0">
                <a:latin typeface="Courier"/>
                <a:cs typeface="Courier"/>
              </a:rPr>
              <a:t>)“</a:t>
            </a:r>
            <a:r>
              <a:rPr lang="en-US" dirty="0" err="1" smtClean="0">
                <a:latin typeface="Courier"/>
                <a:cs typeface="Courier"/>
              </a:rPr>
              <a:t>jay@aranasoft.com</a:t>
            </a:r>
            <a:r>
              <a:rPr lang="en-US" dirty="0" smtClean="0">
                <a:latin typeface="Courier"/>
                <a:cs typeface="Courier"/>
              </a:rPr>
              <a:t>”);  </a:t>
            </a: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dirty="0" smtClean="0"/>
              <a:t>	</a:t>
            </a:r>
          </a:p>
          <a:p>
            <a:r>
              <a:rPr lang="en-US" dirty="0"/>
              <a:t> </a:t>
            </a:r>
            <a:r>
              <a:rPr lang="en-US" dirty="0" smtClean="0"/>
              <a:t>                                          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26050"/>
            <a:ext cx="9144000" cy="163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803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9800" y="274638"/>
            <a:ext cx="64770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Strong typing in functional languages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295400" y="1905000"/>
            <a:ext cx="62484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dirty="0" smtClean="0"/>
              <a:t>List [+A]                   // from </a:t>
            </a:r>
            <a:r>
              <a:rPr lang="en-US" dirty="0" err="1" smtClean="0"/>
              <a:t>Scaladoc</a:t>
            </a:r>
            <a:endParaRPr lang="en-US" dirty="0" smtClean="0"/>
          </a:p>
          <a:p>
            <a:pPr fontAlgn="base"/>
            <a:endParaRPr lang="en-US" dirty="0" smtClean="0"/>
          </a:p>
          <a:p>
            <a:pPr fontAlgn="base"/>
            <a:r>
              <a:rPr lang="en-US" dirty="0" err="1" smtClean="0"/>
              <a:t>def</a:t>
            </a:r>
            <a:r>
              <a:rPr lang="en-US" dirty="0" smtClean="0"/>
              <a:t> </a:t>
            </a:r>
            <a:r>
              <a:rPr lang="en-US" b="1" dirty="0" err="1" smtClean="0"/>
              <a:t>indexOf</a:t>
            </a:r>
            <a:r>
              <a:rPr lang="en-US" b="1" dirty="0"/>
              <a:t> [B &gt;: A] (</a:t>
            </a:r>
            <a:r>
              <a:rPr lang="en-US" b="1" dirty="0" err="1"/>
              <a:t>elem</a:t>
            </a:r>
            <a:r>
              <a:rPr lang="en-US" b="1" dirty="0"/>
              <a:t>: B): </a:t>
            </a:r>
            <a:r>
              <a:rPr lang="en-US" b="1" u="sng" dirty="0" err="1" smtClean="0">
                <a:hlinkClick r:id="rId2"/>
              </a:rPr>
              <a:t>Int</a:t>
            </a:r>
            <a:endParaRPr lang="en-US" b="1" u="sng" dirty="0" smtClean="0"/>
          </a:p>
          <a:p>
            <a:pPr fontAlgn="base"/>
            <a:endParaRPr lang="en-US" b="1" dirty="0" smtClean="0"/>
          </a:p>
          <a:p>
            <a:pPr fontAlgn="base"/>
            <a:r>
              <a:rPr lang="en-US" dirty="0" err="1"/>
              <a:t>d</a:t>
            </a:r>
            <a:r>
              <a:rPr lang="en-US" dirty="0" err="1" smtClean="0"/>
              <a:t>ef</a:t>
            </a:r>
            <a:r>
              <a:rPr lang="en-US" b="1" dirty="0" smtClean="0"/>
              <a:t> </a:t>
            </a:r>
            <a:r>
              <a:rPr lang="en-US" b="1" dirty="0" err="1" smtClean="0"/>
              <a:t>sameElements</a:t>
            </a:r>
            <a:r>
              <a:rPr lang="en-US" b="1" dirty="0"/>
              <a:t> (that: </a:t>
            </a:r>
            <a:r>
              <a:rPr lang="en-US" b="1" dirty="0" err="1">
                <a:hlinkClick r:id="rId3"/>
              </a:rPr>
              <a:t>GenIterable</a:t>
            </a:r>
            <a:r>
              <a:rPr lang="en-US" b="1" dirty="0"/>
              <a:t>[A]): </a:t>
            </a:r>
            <a:r>
              <a:rPr lang="en-US" b="1" u="sng" dirty="0">
                <a:hlinkClick r:id="rId4"/>
              </a:rPr>
              <a:t>Boolean</a:t>
            </a:r>
            <a:endParaRPr lang="en-US" b="1" dirty="0"/>
          </a:p>
          <a:p>
            <a:pPr fontAlgn="base"/>
            <a:endParaRPr lang="en-US" b="1" u="sng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1828800" cy="17932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26050"/>
            <a:ext cx="9144000" cy="163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335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274638"/>
            <a:ext cx="8229600" cy="1143000"/>
          </a:xfrm>
        </p:spPr>
        <p:txBody>
          <a:bodyPr/>
          <a:lstStyle/>
          <a:p>
            <a:r>
              <a:rPr lang="en-US" dirty="0" smtClean="0"/>
              <a:t>Strong typing in Java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45912" y="4863068"/>
            <a:ext cx="723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public User(</a:t>
            </a:r>
            <a:r>
              <a:rPr lang="en-US" dirty="0" err="1" smtClean="0"/>
              <a:t>FirstName</a:t>
            </a:r>
            <a:r>
              <a:rPr lang="en-US" dirty="0" smtClean="0"/>
              <a:t> name, </a:t>
            </a:r>
            <a:r>
              <a:rPr lang="en-US" dirty="0" err="1" smtClean="0"/>
              <a:t>EmailAddress</a:t>
            </a:r>
            <a:r>
              <a:rPr lang="en-US" dirty="0" smtClean="0"/>
              <a:t> login)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886200" y="1371600"/>
            <a:ext cx="4267200" cy="3139321"/>
          </a:xfrm>
          <a:prstGeom prst="rect">
            <a:avLst/>
          </a:prstGeom>
          <a:blipFill dpi="0" rotWithShape="1">
            <a:blip r:embed="rId3">
              <a:alphaModFix amt="19000"/>
            </a:blip>
            <a:srcRect/>
            <a:tile tx="0" ty="0" sx="100000" sy="100000" flip="none" algn="tl"/>
          </a:blipFill>
        </p:spPr>
        <p:txBody>
          <a:bodyPr wrap="square" rtlCol="0">
            <a:spAutoFit/>
          </a:bodyPr>
          <a:lstStyle/>
          <a:p>
            <a:r>
              <a:rPr lang="en-US" dirty="0" smtClean="0"/>
              <a:t>public class </a:t>
            </a:r>
            <a:r>
              <a:rPr lang="en-US" dirty="0" err="1" smtClean="0"/>
              <a:t>FirstName</a:t>
            </a:r>
            <a:r>
              <a:rPr lang="en-US" dirty="0" smtClean="0"/>
              <a:t> {</a:t>
            </a:r>
            <a:br>
              <a:rPr lang="en-US" dirty="0" smtClean="0"/>
            </a:br>
            <a:r>
              <a:rPr lang="en-US" dirty="0" smtClean="0"/>
              <a:t>   public final String </a:t>
            </a:r>
            <a:r>
              <a:rPr lang="en-US" dirty="0" err="1" smtClean="0"/>
              <a:t>stringValue</a:t>
            </a:r>
            <a:r>
              <a:rPr lang="en-US" dirty="0" smtClean="0"/>
              <a:t>;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   public </a:t>
            </a:r>
            <a:r>
              <a:rPr lang="en-US" dirty="0" err="1" smtClean="0"/>
              <a:t>FirstName</a:t>
            </a:r>
            <a:r>
              <a:rPr lang="en-US" dirty="0" smtClean="0"/>
              <a:t>(final String value) {</a:t>
            </a:r>
            <a:br>
              <a:rPr lang="en-US" dirty="0" smtClean="0"/>
            </a:br>
            <a:r>
              <a:rPr lang="en-US" dirty="0" smtClean="0"/>
              <a:t>      </a:t>
            </a:r>
            <a:r>
              <a:rPr lang="en-US" dirty="0" err="1" smtClean="0"/>
              <a:t>this.stringValue</a:t>
            </a:r>
            <a:r>
              <a:rPr lang="en-US" dirty="0" smtClean="0"/>
              <a:t> = value;</a:t>
            </a:r>
            <a:br>
              <a:rPr lang="en-US" dirty="0" smtClean="0"/>
            </a:br>
            <a:r>
              <a:rPr lang="en-US" dirty="0" smtClean="0"/>
              <a:t>   }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   public String </a:t>
            </a:r>
            <a:r>
              <a:rPr lang="en-US" dirty="0" err="1" smtClean="0"/>
              <a:t>toString</a:t>
            </a:r>
            <a:r>
              <a:rPr lang="en-US" dirty="0" smtClean="0"/>
              <a:t>() {...}</a:t>
            </a:r>
            <a:br>
              <a:rPr lang="en-US" dirty="0" smtClean="0"/>
            </a:br>
            <a:r>
              <a:rPr lang="en-US" dirty="0" smtClean="0"/>
              <a:t>   public boolean equals() {...}</a:t>
            </a:r>
            <a:br>
              <a:rPr lang="en-US" dirty="0" smtClean="0"/>
            </a:br>
            <a:r>
              <a:rPr lang="en-US" dirty="0" smtClean="0"/>
              <a:t>   public </a:t>
            </a:r>
            <a:r>
              <a:rPr lang="en-US" dirty="0" err="1" smtClean="0"/>
              <a:t>int</a:t>
            </a:r>
            <a:r>
              <a:rPr lang="en-US" dirty="0" smtClean="0"/>
              <a:t> </a:t>
            </a:r>
            <a:r>
              <a:rPr lang="en-US" dirty="0" err="1" smtClean="0"/>
              <a:t>hashCode</a:t>
            </a:r>
            <a:r>
              <a:rPr lang="en-US" dirty="0" smtClean="0"/>
              <a:t>() {...}</a:t>
            </a:r>
            <a:br>
              <a:rPr lang="en-US" dirty="0" smtClean="0"/>
            </a:br>
            <a:r>
              <a:rPr lang="en-US" dirty="0" smtClean="0"/>
              <a:t>} 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1828800" cy="17932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26050"/>
            <a:ext cx="9144000" cy="163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383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Programming paradigms</a:t>
            </a:r>
            <a:endParaRPr lang="en-US" dirty="0"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38400" y="1600200"/>
            <a:ext cx="8229600" cy="4525963"/>
          </a:xfrm>
        </p:spPr>
        <p:txBody>
          <a:bodyPr/>
          <a:lstStyle/>
          <a:p>
            <a:r>
              <a:rPr lang="en-US" dirty="0" smtClean="0"/>
              <a:t>Imperative</a:t>
            </a:r>
          </a:p>
          <a:p>
            <a:r>
              <a:rPr lang="en-US" dirty="0" smtClean="0"/>
              <a:t>Procedural</a:t>
            </a:r>
          </a:p>
          <a:p>
            <a:r>
              <a:rPr lang="en-US" dirty="0" smtClean="0"/>
              <a:t>Object-Oriented</a:t>
            </a:r>
          </a:p>
          <a:p>
            <a:r>
              <a:rPr lang="en-US" dirty="0" smtClean="0"/>
              <a:t>Functional</a:t>
            </a:r>
          </a:p>
          <a:p>
            <a:r>
              <a:rPr lang="en-US" dirty="0" smtClean="0"/>
              <a:t>Aspect-oriented</a:t>
            </a:r>
          </a:p>
          <a:p>
            <a:r>
              <a:rPr lang="en-US" dirty="0" smtClean="0"/>
              <a:t>Logic</a:t>
            </a:r>
          </a:p>
        </p:txBody>
      </p:sp>
    </p:spTree>
    <p:extLst>
      <p:ext uri="{BB962C8B-B14F-4D97-AF65-F5344CB8AC3E}">
        <p14:creationId xmlns:p14="http://schemas.microsoft.com/office/powerpoint/2010/main" val="6451411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90600" y="1295400"/>
            <a:ext cx="731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09600" y="1793241"/>
            <a:ext cx="102813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new User(</a:t>
            </a:r>
            <a:r>
              <a:rPr lang="en-US" sz="2400" dirty="0" err="1"/>
              <a:t>f</a:t>
            </a:r>
            <a:r>
              <a:rPr lang="en-US" sz="2400" dirty="0" err="1" smtClean="0"/>
              <a:t>irstName</a:t>
            </a:r>
            <a:r>
              <a:rPr lang="en-US" sz="2400" dirty="0" smtClean="0"/>
              <a:t>(“Joe”), </a:t>
            </a:r>
          </a:p>
          <a:p>
            <a:r>
              <a:rPr lang="en-US" sz="2400" dirty="0"/>
              <a:t>	</a:t>
            </a:r>
            <a:r>
              <a:rPr lang="en-US" sz="2400" dirty="0" smtClean="0"/>
              <a:t>	</a:t>
            </a:r>
            <a:r>
              <a:rPr lang="en-US" sz="2400" dirty="0" err="1" smtClean="0"/>
              <a:t>emailAddress</a:t>
            </a:r>
            <a:r>
              <a:rPr lang="en-US" sz="2400" dirty="0" smtClean="0"/>
              <a:t>(“joe@gmail.com”));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1072111" y="3048000"/>
            <a:ext cx="7843289" cy="1569660"/>
          </a:xfrm>
          <a:prstGeom prst="rect">
            <a:avLst/>
          </a:prstGeom>
          <a:blipFill dpi="0" rotWithShape="1">
            <a:blip r:embed="rId3">
              <a:alphaModFix amt="19000"/>
            </a:blip>
            <a:srcRect/>
            <a:tile tx="0" ty="0" sx="100000" sy="100000" flip="none" algn="tl"/>
          </a:blipFill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public static </a:t>
            </a:r>
            <a:r>
              <a:rPr lang="en-US" sz="2400" dirty="0" err="1" smtClean="0"/>
              <a:t>FirstName</a:t>
            </a:r>
            <a:r>
              <a:rPr lang="en-US" sz="2400" dirty="0" smtClean="0"/>
              <a:t> </a:t>
            </a:r>
            <a:r>
              <a:rPr lang="en-US" sz="2400" dirty="0" err="1" smtClean="0"/>
              <a:t>firstName</a:t>
            </a:r>
            <a:r>
              <a:rPr lang="en-US" sz="2400" dirty="0" smtClean="0"/>
              <a:t>(String value)</a:t>
            </a:r>
          </a:p>
          <a:p>
            <a:r>
              <a:rPr lang="en-US" sz="2400" dirty="0" smtClean="0"/>
              <a:t>{</a:t>
            </a:r>
          </a:p>
          <a:p>
            <a:r>
              <a:rPr lang="en-US" sz="2400" dirty="0" smtClean="0"/>
              <a:t>   return new </a:t>
            </a:r>
            <a:r>
              <a:rPr lang="en-US" sz="2400" dirty="0" err="1" smtClean="0"/>
              <a:t>FirstName</a:t>
            </a:r>
            <a:r>
              <a:rPr lang="en-US" sz="2400" dirty="0" smtClean="0"/>
              <a:t>(value);</a:t>
            </a:r>
          </a:p>
          <a:p>
            <a:r>
              <a:rPr lang="en-US" sz="2400" dirty="0" smtClean="0"/>
              <a:t>}</a:t>
            </a:r>
            <a:endParaRPr lang="en-US" sz="2400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219200" y="274638"/>
            <a:ext cx="8229600" cy="1143000"/>
          </a:xfrm>
        </p:spPr>
        <p:txBody>
          <a:bodyPr/>
          <a:lstStyle/>
          <a:p>
            <a:r>
              <a:rPr lang="en-US" dirty="0" smtClean="0"/>
              <a:t>Strong typing in Java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1828800" cy="179324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26050"/>
            <a:ext cx="9144000" cy="163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51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14399" y="2133600"/>
            <a:ext cx="77724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public boolean </a:t>
            </a:r>
            <a:r>
              <a:rPr lang="en-US" sz="2400" dirty="0" err="1" smtClean="0"/>
              <a:t>validateUser</a:t>
            </a:r>
            <a:r>
              <a:rPr lang="en-US" sz="2400" dirty="0" smtClean="0"/>
              <a:t>(User user) </a:t>
            </a:r>
          </a:p>
          <a:p>
            <a:r>
              <a:rPr lang="en-US" sz="2400" dirty="0" smtClean="0"/>
              <a:t>{</a:t>
            </a:r>
          </a:p>
          <a:p>
            <a:r>
              <a:rPr lang="en-US" sz="2400" dirty="0" smtClean="0"/>
              <a:t>    </a:t>
            </a:r>
            <a:r>
              <a:rPr lang="en-US" sz="2400" dirty="0" err="1" smtClean="0"/>
              <a:t>EmailAddress</a:t>
            </a:r>
            <a:r>
              <a:rPr lang="en-US" sz="2400" dirty="0" smtClean="0"/>
              <a:t> email = </a:t>
            </a:r>
            <a:r>
              <a:rPr lang="en-US" sz="2400" dirty="0" err="1" smtClean="0"/>
              <a:t>user.getEmailAddress</a:t>
            </a:r>
            <a:r>
              <a:rPr lang="en-US" sz="2400" dirty="0" smtClean="0"/>
              <a:t>();</a:t>
            </a:r>
          </a:p>
          <a:p>
            <a:r>
              <a:rPr lang="en-US" sz="2400" dirty="0" smtClean="0"/>
              <a:t>    // exercise business logic</a:t>
            </a:r>
          </a:p>
          <a:p>
            <a:r>
              <a:rPr lang="en-US" sz="2400" dirty="0" smtClean="0"/>
              <a:t>    return true;    </a:t>
            </a:r>
          </a:p>
          <a:p>
            <a:r>
              <a:rPr lang="en-US" sz="2400" dirty="0" smtClean="0"/>
              <a:t>}</a:t>
            </a:r>
            <a:endParaRPr lang="en-US" sz="2400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219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Strong typing in Java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1828800" cy="179324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26050"/>
            <a:ext cx="9144000" cy="163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813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1828800" cy="179324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951088" y="1793241"/>
            <a:ext cx="781191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public boolean validate(</a:t>
            </a:r>
            <a:r>
              <a:rPr lang="en-US" dirty="0" err="1" smtClean="0"/>
              <a:t>HasEmailAddress</a:t>
            </a:r>
            <a:r>
              <a:rPr lang="en-US" dirty="0" smtClean="0"/>
              <a:t> anything) </a:t>
            </a:r>
          </a:p>
          <a:p>
            <a:r>
              <a:rPr lang="en-US" dirty="0" smtClean="0"/>
              <a:t>{</a:t>
            </a:r>
          </a:p>
          <a:p>
            <a:r>
              <a:rPr lang="en-US" dirty="0" smtClean="0"/>
              <a:t>    </a:t>
            </a:r>
            <a:r>
              <a:rPr lang="en-US" dirty="0" err="1" smtClean="0"/>
              <a:t>EmailAddress</a:t>
            </a:r>
            <a:r>
              <a:rPr lang="en-US" dirty="0" smtClean="0"/>
              <a:t> email = </a:t>
            </a:r>
            <a:r>
              <a:rPr lang="en-US" dirty="0" err="1" smtClean="0"/>
              <a:t>anything.getEmailAddress</a:t>
            </a:r>
            <a:r>
              <a:rPr lang="en-US" dirty="0" smtClean="0"/>
              <a:t>();</a:t>
            </a:r>
          </a:p>
          <a:p>
            <a:r>
              <a:rPr lang="en-US" dirty="0" smtClean="0"/>
              <a:t>    // exercise business logic</a:t>
            </a:r>
          </a:p>
          <a:p>
            <a:r>
              <a:rPr lang="en-US" dirty="0" smtClean="0"/>
              <a:t>    return true;</a:t>
            </a:r>
          </a:p>
          <a:p>
            <a:r>
              <a:rPr lang="en-US" dirty="0" smtClean="0"/>
              <a:t>  }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352800" y="3639900"/>
            <a:ext cx="4724400" cy="923330"/>
          </a:xfrm>
          <a:prstGeom prst="rect">
            <a:avLst/>
          </a:prstGeom>
          <a:blipFill dpi="0" rotWithShape="1">
            <a:blip r:embed="rId4">
              <a:alphaModFix amt="19000"/>
            </a:blip>
            <a:srcRect/>
            <a:tile tx="0" ty="0" sx="100000" sy="100000" flip="none" algn="tl"/>
          </a:blipFill>
        </p:spPr>
        <p:txBody>
          <a:bodyPr wrap="square" rtlCol="0">
            <a:spAutoFit/>
          </a:bodyPr>
          <a:lstStyle/>
          <a:p>
            <a:r>
              <a:rPr lang="en-US" dirty="0" smtClean="0"/>
              <a:t> interface </a:t>
            </a:r>
            <a:r>
              <a:rPr lang="en-US" dirty="0" err="1" smtClean="0"/>
              <a:t>HasEmailAddress</a:t>
            </a:r>
            <a:r>
              <a:rPr lang="en-US" dirty="0" smtClean="0"/>
              <a:t> {</a:t>
            </a:r>
          </a:p>
          <a:p>
            <a:r>
              <a:rPr lang="en-US" dirty="0" smtClean="0"/>
              <a:t>    </a:t>
            </a:r>
            <a:r>
              <a:rPr lang="en-US" dirty="0" err="1" smtClean="0"/>
              <a:t>EmailAddress</a:t>
            </a:r>
            <a:r>
              <a:rPr lang="en-US" dirty="0" smtClean="0"/>
              <a:t> </a:t>
            </a:r>
            <a:r>
              <a:rPr lang="en-US" dirty="0" err="1" smtClean="0"/>
              <a:t>getEmailAddress</a:t>
            </a:r>
            <a:r>
              <a:rPr lang="en-US" dirty="0" smtClean="0"/>
              <a:t>();</a:t>
            </a:r>
          </a:p>
          <a:p>
            <a:r>
              <a:rPr lang="en-US" dirty="0" smtClean="0"/>
              <a:t>  }</a:t>
            </a:r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219200" y="274638"/>
            <a:ext cx="8229600" cy="1143000"/>
          </a:xfrm>
        </p:spPr>
        <p:txBody>
          <a:bodyPr/>
          <a:lstStyle/>
          <a:p>
            <a:r>
              <a:rPr lang="en-US" dirty="0" smtClean="0"/>
              <a:t>Strong typing in Java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26050"/>
            <a:ext cx="9144000" cy="163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506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14399" y="2133600"/>
            <a:ext cx="77724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public </a:t>
            </a:r>
            <a:r>
              <a:rPr lang="en-US" sz="2400" dirty="0" err="1" smtClean="0"/>
              <a:t>boolean</a:t>
            </a:r>
            <a:r>
              <a:rPr lang="en-US" sz="2400" dirty="0" smtClean="0"/>
              <a:t> Valid(Customer </a:t>
            </a:r>
            <a:r>
              <a:rPr lang="en-US" sz="2400" dirty="0" err="1" smtClean="0"/>
              <a:t>cust</a:t>
            </a:r>
            <a:r>
              <a:rPr lang="en-US" sz="2400" dirty="0" smtClean="0"/>
              <a:t>) </a:t>
            </a:r>
          </a:p>
          <a:p>
            <a:r>
              <a:rPr lang="en-US" sz="2400" dirty="0" smtClean="0"/>
              <a:t>{</a:t>
            </a:r>
          </a:p>
          <a:p>
            <a:r>
              <a:rPr lang="en-US" sz="2400" dirty="0" smtClean="0"/>
              <a:t>    </a:t>
            </a:r>
            <a:r>
              <a:rPr lang="en-US" sz="2400" dirty="0" err="1" smtClean="0"/>
              <a:t>EmailAddress</a:t>
            </a:r>
            <a:r>
              <a:rPr lang="en-US" sz="2400" dirty="0" smtClean="0"/>
              <a:t> email = </a:t>
            </a:r>
            <a:r>
              <a:rPr lang="en-US" sz="2400" dirty="0" err="1" smtClean="0"/>
              <a:t>cust.EmailAddress</a:t>
            </a:r>
            <a:r>
              <a:rPr lang="en-US" sz="2400" dirty="0" smtClean="0"/>
              <a:t>;</a:t>
            </a:r>
          </a:p>
          <a:p>
            <a:r>
              <a:rPr lang="en-US" sz="2400" dirty="0" smtClean="0"/>
              <a:t>    // exercise business logic</a:t>
            </a:r>
          </a:p>
          <a:p>
            <a:r>
              <a:rPr lang="en-US" sz="2400" dirty="0" smtClean="0"/>
              <a:t>    return true;    </a:t>
            </a:r>
          </a:p>
          <a:p>
            <a:r>
              <a:rPr lang="en-US" sz="2400" dirty="0" smtClean="0"/>
              <a:t>}</a:t>
            </a:r>
            <a:endParaRPr lang="en-US" sz="2400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219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C#: weak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1828800" cy="179324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26050"/>
            <a:ext cx="9144000" cy="163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072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1828800" cy="179324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951088" y="1793241"/>
            <a:ext cx="781191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public </a:t>
            </a:r>
            <a:r>
              <a:rPr lang="en-US" dirty="0" err="1" smtClean="0"/>
              <a:t>boolean</a:t>
            </a:r>
            <a:r>
              <a:rPr lang="en-US" dirty="0" smtClean="0"/>
              <a:t> Valid(</a:t>
            </a:r>
            <a:r>
              <a:rPr lang="en-US" dirty="0" err="1" smtClean="0"/>
              <a:t>IHasEmailAddress</a:t>
            </a:r>
            <a:r>
              <a:rPr lang="en-US" dirty="0" smtClean="0"/>
              <a:t> anything) </a:t>
            </a:r>
          </a:p>
          <a:p>
            <a:r>
              <a:rPr lang="en-US" dirty="0" smtClean="0"/>
              <a:t>{</a:t>
            </a:r>
          </a:p>
          <a:p>
            <a:r>
              <a:rPr lang="en-US" dirty="0" smtClean="0"/>
              <a:t>    </a:t>
            </a:r>
            <a:r>
              <a:rPr lang="en-US" dirty="0" err="1" smtClean="0"/>
              <a:t>EmailAddress</a:t>
            </a:r>
            <a:r>
              <a:rPr lang="en-US" dirty="0" smtClean="0"/>
              <a:t> email = </a:t>
            </a:r>
            <a:r>
              <a:rPr lang="en-US" dirty="0" err="1" smtClean="0"/>
              <a:t>anything.EmailAddress</a:t>
            </a:r>
            <a:r>
              <a:rPr lang="en-US" dirty="0" smtClean="0"/>
              <a:t>;</a:t>
            </a:r>
          </a:p>
          <a:p>
            <a:r>
              <a:rPr lang="en-US" dirty="0" smtClean="0"/>
              <a:t>    // exercise business logic</a:t>
            </a:r>
          </a:p>
          <a:p>
            <a:r>
              <a:rPr lang="en-US" dirty="0" smtClean="0"/>
              <a:t>    return true;</a:t>
            </a:r>
          </a:p>
          <a:p>
            <a:r>
              <a:rPr lang="en-US" dirty="0" smtClean="0"/>
              <a:t>  }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352800" y="3639900"/>
            <a:ext cx="4724400" cy="923330"/>
          </a:xfrm>
          <a:prstGeom prst="rect">
            <a:avLst/>
          </a:prstGeom>
          <a:blipFill dpi="0" rotWithShape="1">
            <a:blip r:embed="rId4">
              <a:alphaModFix amt="19000"/>
            </a:blip>
            <a:srcRect/>
            <a:tile tx="0" ty="0" sx="100000" sy="100000" flip="none" algn="tl"/>
          </a:blipFill>
        </p:spPr>
        <p:txBody>
          <a:bodyPr wrap="square" rtlCol="0">
            <a:spAutoFit/>
          </a:bodyPr>
          <a:lstStyle/>
          <a:p>
            <a:r>
              <a:rPr lang="en-US" dirty="0" smtClean="0"/>
              <a:t> interface </a:t>
            </a:r>
            <a:r>
              <a:rPr lang="en-US" dirty="0" err="1" smtClean="0"/>
              <a:t>IHasEmailAddress</a:t>
            </a:r>
            <a:r>
              <a:rPr lang="en-US" dirty="0" smtClean="0"/>
              <a:t> {</a:t>
            </a:r>
          </a:p>
          <a:p>
            <a:r>
              <a:rPr lang="en-US" dirty="0" smtClean="0"/>
              <a:t>    string </a:t>
            </a:r>
            <a:r>
              <a:rPr lang="en-US" dirty="0" err="1" smtClean="0"/>
              <a:t>EmailAddress</a:t>
            </a:r>
            <a:r>
              <a:rPr lang="en-US" dirty="0" smtClean="0"/>
              <a:t> {get; }</a:t>
            </a:r>
          </a:p>
          <a:p>
            <a:r>
              <a:rPr lang="en-US" dirty="0" smtClean="0"/>
              <a:t>  }</a:t>
            </a:r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219200" y="274638"/>
            <a:ext cx="8229600" cy="1143000"/>
          </a:xfrm>
        </p:spPr>
        <p:txBody>
          <a:bodyPr/>
          <a:lstStyle/>
          <a:p>
            <a:r>
              <a:rPr lang="en-US" dirty="0" smtClean="0"/>
              <a:t>C#: specific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26050"/>
            <a:ext cx="9144000" cy="163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067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26050"/>
            <a:ext cx="9144000" cy="163195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Lazy evaluation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1828800" cy="1971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7500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514600"/>
            <a:ext cx="8229600" cy="361156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Delaying evaluation of an expression until the last responsible moment.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26050"/>
            <a:ext cx="9144000" cy="16319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1828800" cy="1793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6154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 already do 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49780" y="2352094"/>
            <a:ext cx="4655820" cy="42337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800" dirty="0" smtClean="0"/>
              <a:t>Providers, Factories</a:t>
            </a:r>
            <a:endParaRPr lang="en-US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2039056" y="3505200"/>
            <a:ext cx="4457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SQL Cursors</a:t>
            </a:r>
            <a:endParaRPr lang="en-US" sz="28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26050"/>
            <a:ext cx="9144000" cy="16319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1828800" cy="1793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186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the point?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0" y="1905000"/>
            <a:ext cx="6096000" cy="57577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800" dirty="0" smtClean="0"/>
              <a:t>You may never even need it.</a:t>
            </a:r>
            <a:endParaRPr lang="en-US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1295400" y="3048000"/>
            <a:ext cx="6096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Separate “what to do” from “when to stop.”</a:t>
            </a:r>
            <a:endParaRPr lang="en-US" sz="2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26050"/>
            <a:ext cx="9144000" cy="16319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1828800" cy="1971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4472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57400" y="274638"/>
            <a:ext cx="66294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Lazy evaluation in functional languages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57400"/>
            <a:ext cx="8229600" cy="4068763"/>
          </a:xfrm>
        </p:spPr>
        <p:txBody>
          <a:bodyPr/>
          <a:lstStyle/>
          <a:p>
            <a:r>
              <a:rPr lang="en-US" dirty="0" smtClean="0"/>
              <a:t>Haskell is lazy by default</a:t>
            </a:r>
          </a:p>
          <a:p>
            <a:endParaRPr lang="en-US" dirty="0" smtClean="0"/>
          </a:p>
          <a:p>
            <a:r>
              <a:rPr lang="en-US" dirty="0" smtClean="0"/>
              <a:t>F# provides a Lazy&lt;_&gt; type</a:t>
            </a:r>
          </a:p>
          <a:p>
            <a:endParaRPr lang="en-US" dirty="0"/>
          </a:p>
          <a:p>
            <a:r>
              <a:rPr lang="en-US" dirty="0" smtClean="0"/>
              <a:t>Infinite sequences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26050"/>
            <a:ext cx="9144000" cy="16319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1828800" cy="1793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036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Goals for today</a:t>
            </a:r>
            <a:endParaRPr lang="en-US" dirty="0"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1. Look at functional principles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2. Learn how functional programmers solve problems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3. Solve more problems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0618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274638"/>
            <a:ext cx="8229600" cy="1143000"/>
          </a:xfrm>
        </p:spPr>
        <p:txBody>
          <a:bodyPr/>
          <a:lstStyle/>
          <a:p>
            <a:r>
              <a:rPr lang="en-US" dirty="0" smtClean="0"/>
              <a:t>Lazy evaluation in </a:t>
            </a:r>
            <a:r>
              <a:rPr lang="en-US" dirty="0"/>
              <a:t>J</a:t>
            </a:r>
            <a:r>
              <a:rPr lang="en-US" dirty="0" smtClean="0"/>
              <a:t>ava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2286000"/>
            <a:ext cx="6705600" cy="3840163"/>
          </a:xfrm>
        </p:spPr>
        <p:txBody>
          <a:bodyPr/>
          <a:lstStyle/>
          <a:p>
            <a:r>
              <a:rPr lang="en-US" dirty="0" smtClean="0"/>
              <a:t>Callable</a:t>
            </a:r>
          </a:p>
          <a:p>
            <a:endParaRPr lang="en-US" dirty="0" smtClean="0"/>
          </a:p>
          <a:p>
            <a:r>
              <a:rPr lang="en-US" dirty="0" smtClean="0"/>
              <a:t>Iterable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1828800" cy="17932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26050"/>
            <a:ext cx="9144000" cy="163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925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26050"/>
            <a:ext cx="9144000" cy="163195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1828800" cy="179324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81000" y="1352550"/>
            <a:ext cx="8610600" cy="483209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int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bugCount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 = 0;</a:t>
            </a:r>
          </a:p>
          <a:p>
            <a:r>
              <a:rPr lang="en-US" sz="2800" dirty="0" smtClean="0">
                <a:latin typeface="Calibri" pitchFamily="34" charset="0"/>
                <a:cs typeface="Calibri" pitchFamily="34" charset="0"/>
              </a:rPr>
              <a:t>String </a:t>
            </a:r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nextLine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 = file.readLine();</a:t>
            </a:r>
          </a:p>
          <a:p>
            <a:r>
              <a:rPr lang="en-US" sz="2800" dirty="0" smtClean="0">
                <a:latin typeface="Calibri" pitchFamily="34" charset="0"/>
                <a:cs typeface="Calibri" pitchFamily="34" charset="0"/>
              </a:rPr>
              <a:t>while (</a:t>
            </a:r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bugCount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 &lt; 40) {</a:t>
            </a:r>
          </a:p>
          <a:p>
            <a:r>
              <a:rPr lang="en-US" sz="2800" dirty="0" smtClean="0">
                <a:latin typeface="Calibri" pitchFamily="34" charset="0"/>
                <a:cs typeface="Calibri" pitchFamily="34" charset="0"/>
              </a:rPr>
              <a:t>  if (</a:t>
            </a:r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nextLine.startsWith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("BUG")) {</a:t>
            </a:r>
          </a:p>
          <a:p>
            <a:r>
              <a:rPr lang="en-US" sz="2800" dirty="0" smtClean="0">
                <a:latin typeface="Calibri" pitchFamily="34" charset="0"/>
                <a:cs typeface="Calibri" pitchFamily="34" charset="0"/>
              </a:rPr>
              <a:t>    String[] words = </a:t>
            </a:r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nextLine.split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(" ");</a:t>
            </a:r>
          </a:p>
          <a:p>
            <a:r>
              <a:rPr lang="en-US" sz="2800" dirty="0" smtClean="0">
                <a:latin typeface="Calibri" pitchFamily="34" charset="0"/>
                <a:cs typeface="Calibri" pitchFamily="34" charset="0"/>
              </a:rPr>
              <a:t>    report("Saw the bug at "+words[0]+" on "+ words[1]);</a:t>
            </a:r>
          </a:p>
          <a:p>
            <a:r>
              <a:rPr lang="en-US" sz="2800" dirty="0" smtClean="0">
                <a:latin typeface="Calibri" pitchFamily="34" charset="0"/>
                <a:cs typeface="Calibri" pitchFamily="34" charset="0"/>
              </a:rPr>
              <a:t>    </a:t>
            </a:r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bugCount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++;</a:t>
            </a:r>
          </a:p>
          <a:p>
            <a:r>
              <a:rPr lang="en-US" sz="2800" dirty="0" smtClean="0">
                <a:latin typeface="Calibri" pitchFamily="34" charset="0"/>
                <a:cs typeface="Calibri" pitchFamily="34" charset="0"/>
              </a:rPr>
              <a:t>  }</a:t>
            </a:r>
          </a:p>
          <a:p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waitUntilFileHasMoreData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(file);</a:t>
            </a:r>
          </a:p>
          <a:p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nextLine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 = file.readLine();</a:t>
            </a:r>
          </a:p>
          <a:p>
            <a:r>
              <a:rPr lang="en-US" sz="2800" dirty="0" smtClean="0">
                <a:latin typeface="Calibri" pitchFamily="34" charset="0"/>
                <a:cs typeface="Calibri" pitchFamily="34" charset="0"/>
              </a:rPr>
              <a:t>}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457200" y="1885950"/>
            <a:ext cx="4800600" cy="3733800"/>
            <a:chOff x="457200" y="1143000"/>
            <a:chExt cx="4800600" cy="3733800"/>
          </a:xfrm>
        </p:grpSpPr>
        <p:sp>
          <p:nvSpPr>
            <p:cNvPr id="9" name="Rectangle 8"/>
            <p:cNvSpPr/>
            <p:nvPr/>
          </p:nvSpPr>
          <p:spPr>
            <a:xfrm>
              <a:off x="457200" y="1143000"/>
              <a:ext cx="4800600" cy="381000"/>
            </a:xfrm>
            <a:prstGeom prst="rect">
              <a:avLst/>
            </a:prstGeom>
            <a:solidFill>
              <a:srgbClr val="7030A0">
                <a:alpha val="30000"/>
              </a:srgbClr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457200" y="4114800"/>
              <a:ext cx="4800600" cy="762000"/>
            </a:xfrm>
            <a:prstGeom prst="rect">
              <a:avLst/>
            </a:prstGeom>
            <a:solidFill>
              <a:srgbClr val="7030A0">
                <a:alpha val="30000"/>
              </a:srgbClr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457200" y="1428750"/>
            <a:ext cx="3276600" cy="2971800"/>
            <a:chOff x="457200" y="685800"/>
            <a:chExt cx="3276600" cy="2971800"/>
          </a:xfrm>
        </p:grpSpPr>
        <p:sp>
          <p:nvSpPr>
            <p:cNvPr id="7" name="Rectangle 6"/>
            <p:cNvSpPr/>
            <p:nvPr/>
          </p:nvSpPr>
          <p:spPr>
            <a:xfrm>
              <a:off x="457200" y="685800"/>
              <a:ext cx="2667000" cy="381000"/>
            </a:xfrm>
            <a:prstGeom prst="rect">
              <a:avLst/>
            </a:prstGeom>
            <a:solidFill>
              <a:srgbClr val="FFC000">
                <a:alpha val="30000"/>
              </a:srgb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1447800" y="1600200"/>
              <a:ext cx="2286000" cy="304800"/>
            </a:xfrm>
            <a:prstGeom prst="rect">
              <a:avLst/>
            </a:prstGeom>
            <a:solidFill>
              <a:srgbClr val="FFC000">
                <a:alpha val="30000"/>
              </a:srgb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838200" y="3276600"/>
              <a:ext cx="1905000" cy="381000"/>
            </a:xfrm>
            <a:prstGeom prst="rect">
              <a:avLst/>
            </a:prstGeom>
            <a:solidFill>
              <a:srgbClr val="FFC000">
                <a:alpha val="30000"/>
              </a:srgb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647700" y="2724150"/>
            <a:ext cx="4686300" cy="2057400"/>
            <a:chOff x="647700" y="1981200"/>
            <a:chExt cx="4686300" cy="2057400"/>
          </a:xfrm>
        </p:grpSpPr>
        <p:sp>
          <p:nvSpPr>
            <p:cNvPr id="12" name="Rectangle 11"/>
            <p:cNvSpPr/>
            <p:nvPr/>
          </p:nvSpPr>
          <p:spPr>
            <a:xfrm>
              <a:off x="647700" y="1981200"/>
              <a:ext cx="4686300" cy="381000"/>
            </a:xfrm>
            <a:prstGeom prst="rect">
              <a:avLst/>
            </a:prstGeom>
            <a:solidFill>
              <a:srgbClr val="00B050">
                <a:alpha val="30000"/>
              </a:srgbClr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647700" y="3657600"/>
              <a:ext cx="114300" cy="381000"/>
            </a:xfrm>
            <a:prstGeom prst="rect">
              <a:avLst/>
            </a:prstGeom>
            <a:solidFill>
              <a:srgbClr val="00B050">
                <a:alpha val="30000"/>
              </a:srgbClr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800100" y="3181350"/>
            <a:ext cx="7658100" cy="790575"/>
            <a:chOff x="800100" y="2438400"/>
            <a:chExt cx="7658100" cy="790575"/>
          </a:xfrm>
        </p:grpSpPr>
        <p:sp>
          <p:nvSpPr>
            <p:cNvPr id="14" name="Rectangle 13"/>
            <p:cNvSpPr/>
            <p:nvPr/>
          </p:nvSpPr>
          <p:spPr>
            <a:xfrm>
              <a:off x="800100" y="2438400"/>
              <a:ext cx="5067300" cy="381000"/>
            </a:xfrm>
            <a:prstGeom prst="rect">
              <a:avLst/>
            </a:prstGeom>
            <a:solidFill>
              <a:srgbClr val="0070C0">
                <a:alpha val="30000"/>
              </a:srgb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809750" y="2847975"/>
              <a:ext cx="6648450" cy="381000"/>
            </a:xfrm>
            <a:prstGeom prst="rect">
              <a:avLst/>
            </a:prstGeom>
            <a:solidFill>
              <a:srgbClr val="0070C0">
                <a:alpha val="30000"/>
              </a:srgb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Title 1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Imperative Java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4608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26050"/>
            <a:ext cx="9144000" cy="163195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457200" y="1843891"/>
            <a:ext cx="8077200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latin typeface="Calibri" pitchFamily="34" charset="0"/>
                <a:cs typeface="Calibri" pitchFamily="34" charset="0"/>
              </a:rPr>
              <a:t> for (String s : take(new </a:t>
            </a:r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RandomFileIterable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(</a:t>
            </a:r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br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))                               	.</a:t>
            </a:r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filterBy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(STARTS_WITH_BUG_PREDICATE)</a:t>
            </a:r>
          </a:p>
          <a:p>
            <a:r>
              <a:rPr lang="en-US" sz="2800" dirty="0" smtClean="0">
                <a:latin typeface="Calibri" pitchFamily="34" charset="0"/>
                <a:cs typeface="Calibri" pitchFamily="34" charset="0"/>
              </a:rPr>
              <a:t>	.</a:t>
            </a:r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transformWith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(TRANSFORM_BUG_FUNCTION) </a:t>
            </a:r>
          </a:p>
          <a:p>
            <a:r>
              <a:rPr lang="en-US" sz="2800" dirty="0" smtClean="0">
                <a:latin typeface="Calibri" pitchFamily="34" charset="0"/>
                <a:cs typeface="Calibri" pitchFamily="34" charset="0"/>
              </a:rPr>
              <a:t>	.limit(40) </a:t>
            </a:r>
          </a:p>
          <a:p>
            <a:r>
              <a:rPr lang="en-US" sz="2800" dirty="0" smtClean="0">
                <a:latin typeface="Calibri" pitchFamily="34" charset="0"/>
                <a:cs typeface="Calibri" pitchFamily="34" charset="0"/>
              </a:rPr>
              <a:t>	.</a:t>
            </a:r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asImmutableList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()) {</a:t>
            </a:r>
          </a:p>
          <a:p>
            <a:r>
              <a:rPr lang="en-US" sz="2800" dirty="0" smtClean="0">
                <a:latin typeface="Calibri" pitchFamily="34" charset="0"/>
                <a:cs typeface="Calibri" pitchFamily="34" charset="0"/>
              </a:rPr>
              <a:t>      report(s); </a:t>
            </a:r>
          </a:p>
          <a:p>
            <a:r>
              <a:rPr lang="en-US" sz="2800" dirty="0" smtClean="0">
                <a:latin typeface="Calibri" pitchFamily="34" charset="0"/>
                <a:cs typeface="Calibri" pitchFamily="34" charset="0"/>
              </a:rPr>
              <a:t>}</a:t>
            </a:r>
            <a:endParaRPr lang="en-US" sz="28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524000" y="3207662"/>
            <a:ext cx="1333500" cy="381000"/>
          </a:xfrm>
          <a:prstGeom prst="rect">
            <a:avLst/>
          </a:prstGeom>
          <a:solidFill>
            <a:srgbClr val="FFC000">
              <a:alpha val="30000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276600" y="1905000"/>
            <a:ext cx="4191000" cy="381000"/>
          </a:xfrm>
          <a:prstGeom prst="rect">
            <a:avLst/>
          </a:prstGeom>
          <a:solidFill>
            <a:srgbClr val="7030A0">
              <a:alpha val="3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533524" y="2381250"/>
            <a:ext cx="6010275" cy="381000"/>
          </a:xfrm>
          <a:prstGeom prst="rect">
            <a:avLst/>
          </a:prstGeom>
          <a:solidFill>
            <a:srgbClr val="00B050">
              <a:alpha val="3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533524" y="2743200"/>
            <a:ext cx="6848476" cy="381000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Functional style</a:t>
            </a:r>
            <a:endParaRPr lang="en-US" dirty="0"/>
          </a:p>
        </p:txBody>
      </p:sp>
      <p:pic>
        <p:nvPicPr>
          <p:cNvPr id="18" name="Picture 2" descr="http://www.bellybytes.com/food/images/guava.jpg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Glas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3524250"/>
            <a:ext cx="2266950" cy="1885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1828800" cy="1793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301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11" grpId="0" animBg="1"/>
      <p:bldP spid="14" grpId="0" animBg="1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26050"/>
            <a:ext cx="9144000" cy="163195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1828800" cy="179324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266700" y="1328767"/>
            <a:ext cx="8610600" cy="452431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dirty="0" err="1"/>
              <a:t>int</a:t>
            </a:r>
            <a:r>
              <a:rPr lang="en-US" sz="2400" dirty="0"/>
              <a:t> </a:t>
            </a:r>
            <a:r>
              <a:rPr lang="en-US" sz="2400" dirty="0" err="1"/>
              <a:t>bugCount</a:t>
            </a:r>
            <a:r>
              <a:rPr lang="en-US" sz="2400" dirty="0"/>
              <a:t> = 0;</a:t>
            </a:r>
          </a:p>
          <a:p>
            <a:r>
              <a:rPr lang="en-US" sz="2400" dirty="0" smtClean="0"/>
              <a:t>string </a:t>
            </a:r>
            <a:r>
              <a:rPr lang="en-US" sz="2400" dirty="0" err="1"/>
              <a:t>nextLine</a:t>
            </a:r>
            <a:r>
              <a:rPr lang="en-US" sz="2400" dirty="0"/>
              <a:t> = </a:t>
            </a:r>
            <a:r>
              <a:rPr lang="en-US" sz="2400" dirty="0" err="1"/>
              <a:t>file.ReadLine</a:t>
            </a:r>
            <a:r>
              <a:rPr lang="en-US" sz="2400" dirty="0"/>
              <a:t>();</a:t>
            </a:r>
          </a:p>
          <a:p>
            <a:r>
              <a:rPr lang="en-US" sz="2400" dirty="0" smtClean="0"/>
              <a:t>while </a:t>
            </a:r>
            <a:r>
              <a:rPr lang="en-US" sz="2400" dirty="0"/>
              <a:t>(</a:t>
            </a:r>
            <a:r>
              <a:rPr lang="en-US" sz="2400" dirty="0" err="1"/>
              <a:t>bugCount</a:t>
            </a:r>
            <a:r>
              <a:rPr lang="en-US" sz="2400" dirty="0"/>
              <a:t> &lt; 40</a:t>
            </a:r>
            <a:r>
              <a:rPr lang="en-US" sz="2400" dirty="0" smtClean="0"/>
              <a:t>) {</a:t>
            </a:r>
            <a:endParaRPr lang="en-US" sz="2400" dirty="0"/>
          </a:p>
          <a:p>
            <a:r>
              <a:rPr lang="en-US" sz="2400" dirty="0" smtClean="0"/>
              <a:t>    if </a:t>
            </a:r>
            <a:r>
              <a:rPr lang="en-US" sz="2400" dirty="0"/>
              <a:t>(</a:t>
            </a:r>
            <a:r>
              <a:rPr lang="en-US" sz="2400" dirty="0" err="1"/>
              <a:t>nextLine.StartsWith</a:t>
            </a:r>
            <a:r>
              <a:rPr lang="en-US" sz="2400" dirty="0"/>
              <a:t>("BUG</a:t>
            </a:r>
            <a:r>
              <a:rPr lang="en-US" sz="2400" dirty="0" smtClean="0"/>
              <a:t>")) {</a:t>
            </a:r>
            <a:endParaRPr lang="en-US" sz="2400" dirty="0"/>
          </a:p>
          <a:p>
            <a:r>
              <a:rPr lang="en-US" sz="2400" dirty="0" smtClean="0"/>
              <a:t>        string</a:t>
            </a:r>
            <a:r>
              <a:rPr lang="en-US" sz="2400" dirty="0"/>
              <a:t>[] words = </a:t>
            </a:r>
            <a:r>
              <a:rPr lang="en-US" sz="2400" dirty="0" err="1"/>
              <a:t>nextLine.Split</a:t>
            </a:r>
            <a:r>
              <a:rPr lang="en-US" sz="2400" dirty="0"/>
              <a:t>(' ');</a:t>
            </a:r>
          </a:p>
          <a:p>
            <a:r>
              <a:rPr lang="en-US" sz="2400" dirty="0"/>
              <a:t>       </a:t>
            </a:r>
            <a:r>
              <a:rPr lang="en-US" sz="2400" dirty="0" smtClean="0"/>
              <a:t> Report</a:t>
            </a:r>
            <a:r>
              <a:rPr lang="en-US" sz="2400" dirty="0"/>
              <a:t>("Saw the bug at </a:t>
            </a:r>
            <a:r>
              <a:rPr lang="en-US" sz="2400" dirty="0" smtClean="0"/>
              <a:t>" + words[1]</a:t>
            </a:r>
          </a:p>
          <a:p>
            <a:r>
              <a:rPr lang="en-US" sz="2400" dirty="0"/>
              <a:t> </a:t>
            </a:r>
            <a:r>
              <a:rPr lang="en-US" sz="2400" dirty="0" smtClean="0"/>
              <a:t>                           + " </a:t>
            </a:r>
            <a:r>
              <a:rPr lang="en-US" sz="2400" dirty="0"/>
              <a:t>on </a:t>
            </a:r>
            <a:r>
              <a:rPr lang="en-US" sz="2400" dirty="0" smtClean="0"/>
              <a:t>" + words[2</a:t>
            </a:r>
            <a:r>
              <a:rPr lang="en-US" sz="2400" dirty="0"/>
              <a:t>]);</a:t>
            </a:r>
          </a:p>
          <a:p>
            <a:r>
              <a:rPr lang="en-US" sz="2400" dirty="0" smtClean="0"/>
              <a:t>        </a:t>
            </a:r>
            <a:r>
              <a:rPr lang="en-US" sz="2400" dirty="0" err="1" smtClean="0"/>
              <a:t>bugCount</a:t>
            </a:r>
            <a:r>
              <a:rPr lang="en-US" sz="2400" dirty="0"/>
              <a:t>++;</a:t>
            </a:r>
          </a:p>
          <a:p>
            <a:r>
              <a:rPr lang="en-US" sz="2400" dirty="0" smtClean="0"/>
              <a:t>    }</a:t>
            </a:r>
            <a:endParaRPr lang="en-US" sz="2400" dirty="0"/>
          </a:p>
          <a:p>
            <a:r>
              <a:rPr lang="en-US" sz="2400" dirty="0" smtClean="0"/>
              <a:t>    </a:t>
            </a:r>
            <a:r>
              <a:rPr lang="en-US" sz="2400" dirty="0" err="1" smtClean="0"/>
              <a:t>WaitUntilFileHasMoreData</a:t>
            </a:r>
            <a:r>
              <a:rPr lang="en-US" sz="2400" dirty="0" smtClean="0"/>
              <a:t>(file</a:t>
            </a:r>
            <a:r>
              <a:rPr lang="en-US" sz="2400" dirty="0"/>
              <a:t>);</a:t>
            </a:r>
          </a:p>
          <a:p>
            <a:r>
              <a:rPr lang="en-US" sz="2400" dirty="0" smtClean="0"/>
              <a:t>    </a:t>
            </a:r>
            <a:r>
              <a:rPr lang="en-US" sz="2400" dirty="0" err="1" smtClean="0"/>
              <a:t>nextLine</a:t>
            </a:r>
            <a:r>
              <a:rPr lang="en-US" sz="2400" dirty="0" smtClean="0"/>
              <a:t> </a:t>
            </a:r>
            <a:r>
              <a:rPr lang="en-US" sz="2400" dirty="0"/>
              <a:t>= </a:t>
            </a:r>
            <a:r>
              <a:rPr lang="en-US" sz="2400" dirty="0" err="1"/>
              <a:t>file.ReadLine</a:t>
            </a:r>
            <a:r>
              <a:rPr lang="en-US" sz="2400" dirty="0"/>
              <a:t>();</a:t>
            </a:r>
          </a:p>
          <a:p>
            <a:r>
              <a:rPr lang="en-US" sz="2400" dirty="0" smtClean="0"/>
              <a:t>}</a:t>
            </a:r>
            <a:endParaRPr lang="en-US" sz="2400" dirty="0" smtClean="0">
              <a:latin typeface="Calibri" pitchFamily="34" charset="0"/>
              <a:cs typeface="Calibri" pitchFamily="34" charset="0"/>
            </a:endParaRPr>
          </a:p>
        </p:txBody>
      </p:sp>
      <p:grpSp>
        <p:nvGrpSpPr>
          <p:cNvPr id="26" name="Group 25"/>
          <p:cNvGrpSpPr/>
          <p:nvPr/>
        </p:nvGrpSpPr>
        <p:grpSpPr>
          <a:xfrm>
            <a:off x="333374" y="1793241"/>
            <a:ext cx="5229226" cy="3699228"/>
            <a:chOff x="457199" y="1143000"/>
            <a:chExt cx="5229226" cy="3699228"/>
          </a:xfrm>
        </p:grpSpPr>
        <p:sp>
          <p:nvSpPr>
            <p:cNvPr id="27" name="Rectangle 26"/>
            <p:cNvSpPr/>
            <p:nvPr/>
          </p:nvSpPr>
          <p:spPr>
            <a:xfrm>
              <a:off x="457199" y="1143000"/>
              <a:ext cx="5153025" cy="381000"/>
            </a:xfrm>
            <a:prstGeom prst="rect">
              <a:avLst/>
            </a:prstGeom>
            <a:solidFill>
              <a:srgbClr val="7030A0">
                <a:alpha val="30000"/>
              </a:srgbClr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885825" y="4080228"/>
              <a:ext cx="4800600" cy="762000"/>
            </a:xfrm>
            <a:prstGeom prst="rect">
              <a:avLst/>
            </a:prstGeom>
            <a:solidFill>
              <a:srgbClr val="7030A0">
                <a:alpha val="30000"/>
              </a:srgbClr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311856" y="1411111"/>
            <a:ext cx="3421944" cy="2941814"/>
            <a:chOff x="457200" y="685800"/>
            <a:chExt cx="3421944" cy="2941814"/>
          </a:xfrm>
        </p:grpSpPr>
        <p:sp>
          <p:nvSpPr>
            <p:cNvPr id="30" name="Rectangle 29"/>
            <p:cNvSpPr/>
            <p:nvPr/>
          </p:nvSpPr>
          <p:spPr>
            <a:xfrm>
              <a:off x="457200" y="685800"/>
              <a:ext cx="2812344" cy="381000"/>
            </a:xfrm>
            <a:prstGeom prst="rect">
              <a:avLst/>
            </a:prstGeom>
            <a:solidFill>
              <a:srgbClr val="FFC000">
                <a:alpha val="30000"/>
              </a:srgb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1593144" y="1454574"/>
              <a:ext cx="2286000" cy="304800"/>
            </a:xfrm>
            <a:prstGeom prst="rect">
              <a:avLst/>
            </a:prstGeom>
            <a:solidFill>
              <a:srgbClr val="FFC000">
                <a:alpha val="30000"/>
              </a:srgb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1288344" y="3246614"/>
              <a:ext cx="2190750" cy="381000"/>
            </a:xfrm>
            <a:prstGeom prst="rect">
              <a:avLst/>
            </a:prstGeom>
            <a:solidFill>
              <a:srgbClr val="FFC000">
                <a:alpha val="30000"/>
              </a:srgb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800100" y="2516788"/>
            <a:ext cx="4838700" cy="2217137"/>
            <a:chOff x="262114" y="1935763"/>
            <a:chExt cx="4838700" cy="2217137"/>
          </a:xfrm>
        </p:grpSpPr>
        <p:sp>
          <p:nvSpPr>
            <p:cNvPr id="34" name="Rectangle 33"/>
            <p:cNvSpPr/>
            <p:nvPr/>
          </p:nvSpPr>
          <p:spPr>
            <a:xfrm>
              <a:off x="647700" y="1935763"/>
              <a:ext cx="4453114" cy="381000"/>
            </a:xfrm>
            <a:prstGeom prst="rect">
              <a:avLst/>
            </a:prstGeom>
            <a:solidFill>
              <a:srgbClr val="00B050">
                <a:alpha val="30000"/>
              </a:srgbClr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262114" y="3771900"/>
              <a:ext cx="114300" cy="381000"/>
            </a:xfrm>
            <a:prstGeom prst="rect">
              <a:avLst/>
            </a:prstGeom>
            <a:solidFill>
              <a:srgbClr val="00B050">
                <a:alpha val="30000"/>
              </a:srgbClr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1219200" y="2886146"/>
            <a:ext cx="5791200" cy="1085779"/>
            <a:chOff x="800100" y="2438400"/>
            <a:chExt cx="5791200" cy="1085779"/>
          </a:xfrm>
        </p:grpSpPr>
        <p:sp>
          <p:nvSpPr>
            <p:cNvPr id="37" name="Rectangle 36"/>
            <p:cNvSpPr/>
            <p:nvPr/>
          </p:nvSpPr>
          <p:spPr>
            <a:xfrm>
              <a:off x="800100" y="2438400"/>
              <a:ext cx="5410200" cy="381000"/>
            </a:xfrm>
            <a:prstGeom prst="rect">
              <a:avLst/>
            </a:prstGeom>
            <a:solidFill>
              <a:srgbClr val="0070C0">
                <a:alpha val="30000"/>
              </a:srgb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1943100" y="2819400"/>
              <a:ext cx="4648200" cy="704779"/>
            </a:xfrm>
            <a:prstGeom prst="rect">
              <a:avLst/>
            </a:prstGeom>
            <a:solidFill>
              <a:srgbClr val="0070C0">
                <a:alpha val="30000"/>
              </a:srgb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9" name="Title 19"/>
          <p:cNvSpPr>
            <a:spLocks noGrp="1"/>
          </p:cNvSpPr>
          <p:nvPr>
            <p:ph type="title"/>
          </p:nvPr>
        </p:nvSpPr>
        <p:spPr>
          <a:xfrm>
            <a:off x="1828800" y="274638"/>
            <a:ext cx="6858000" cy="1143000"/>
          </a:xfrm>
        </p:spPr>
        <p:txBody>
          <a:bodyPr/>
          <a:lstStyle/>
          <a:p>
            <a:r>
              <a:rPr lang="en-US" dirty="0" smtClean="0"/>
              <a:t>C#: Imperative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32989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26050"/>
            <a:ext cx="9144000" cy="163195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457200" y="1843891"/>
            <a:ext cx="838200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 smtClean="0"/>
              <a:t>var</a:t>
            </a:r>
            <a:r>
              <a:rPr lang="en-US" sz="2400" dirty="0" smtClean="0"/>
              <a:t> </a:t>
            </a:r>
            <a:r>
              <a:rPr lang="en-US" sz="2400" dirty="0"/>
              <a:t>lines = </a:t>
            </a:r>
            <a:r>
              <a:rPr lang="en-US" sz="2400" dirty="0" err="1"/>
              <a:t>ReadLines</a:t>
            </a:r>
            <a:r>
              <a:rPr lang="en-US" sz="2400" dirty="0"/>
              <a:t>(file)</a:t>
            </a:r>
          </a:p>
          <a:p>
            <a:r>
              <a:rPr lang="en-US" sz="2400" dirty="0"/>
              <a:t>               </a:t>
            </a:r>
            <a:r>
              <a:rPr lang="en-US" sz="2400" dirty="0" smtClean="0"/>
              <a:t>    .</a:t>
            </a:r>
            <a:r>
              <a:rPr lang="en-US" sz="2400" dirty="0"/>
              <a:t>Where(line =&gt; </a:t>
            </a:r>
            <a:r>
              <a:rPr lang="en-US" sz="2400" dirty="0" err="1"/>
              <a:t>line.StartsWith</a:t>
            </a:r>
            <a:r>
              <a:rPr lang="en-US" sz="2400" dirty="0"/>
              <a:t>("BUG"))</a:t>
            </a:r>
          </a:p>
          <a:p>
            <a:r>
              <a:rPr lang="en-US" sz="2400" dirty="0" smtClean="0"/>
              <a:t>                   .</a:t>
            </a:r>
            <a:r>
              <a:rPr lang="en-US" sz="2400" dirty="0"/>
              <a:t>Select(</a:t>
            </a:r>
            <a:r>
              <a:rPr lang="en-US" sz="2400" dirty="0" err="1"/>
              <a:t>FormatBugLine</a:t>
            </a:r>
            <a:r>
              <a:rPr lang="en-US" sz="2400" dirty="0"/>
              <a:t>)</a:t>
            </a:r>
          </a:p>
          <a:p>
            <a:r>
              <a:rPr lang="en-US" sz="2400" dirty="0" smtClean="0"/>
              <a:t>                   .</a:t>
            </a:r>
            <a:r>
              <a:rPr lang="en-US" sz="2400" dirty="0"/>
              <a:t>Take(40);</a:t>
            </a:r>
          </a:p>
          <a:p>
            <a:r>
              <a:rPr lang="en-US" sz="2400" dirty="0" err="1" smtClean="0"/>
              <a:t>foreach</a:t>
            </a:r>
            <a:r>
              <a:rPr lang="en-US" sz="2400" dirty="0" smtClean="0"/>
              <a:t> </a:t>
            </a:r>
            <a:r>
              <a:rPr lang="en-US" sz="2400" dirty="0"/>
              <a:t>(</a:t>
            </a:r>
            <a:r>
              <a:rPr lang="en-US" sz="2400" dirty="0" err="1"/>
              <a:t>var</a:t>
            </a:r>
            <a:r>
              <a:rPr lang="en-US" sz="2400" dirty="0"/>
              <a:t> line in lines)</a:t>
            </a:r>
          </a:p>
          <a:p>
            <a:r>
              <a:rPr lang="en-US" sz="2400" dirty="0" smtClean="0"/>
              <a:t>{</a:t>
            </a:r>
            <a:endParaRPr lang="en-US" sz="2400" dirty="0"/>
          </a:p>
          <a:p>
            <a:r>
              <a:rPr lang="en-US" sz="2400" dirty="0" smtClean="0"/>
              <a:t>     Report(line</a:t>
            </a:r>
            <a:r>
              <a:rPr lang="en-US" sz="2400" dirty="0"/>
              <a:t>);</a:t>
            </a:r>
          </a:p>
          <a:p>
            <a:r>
              <a:rPr lang="en-US" sz="2400" dirty="0" smtClean="0"/>
              <a:t>}</a:t>
            </a:r>
            <a:endParaRPr lang="en-US" sz="24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587978" y="3009900"/>
            <a:ext cx="1679222" cy="381000"/>
          </a:xfrm>
          <a:prstGeom prst="rect">
            <a:avLst/>
          </a:prstGeom>
          <a:solidFill>
            <a:srgbClr val="FFC000">
              <a:alpha val="30000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2319337" y="1866900"/>
            <a:ext cx="2328863" cy="381000"/>
          </a:xfrm>
          <a:prstGeom prst="rect">
            <a:avLst/>
          </a:prstGeom>
          <a:solidFill>
            <a:srgbClr val="7030A0">
              <a:alpha val="3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2590800" y="2247900"/>
            <a:ext cx="6248400" cy="381000"/>
          </a:xfrm>
          <a:prstGeom prst="rect">
            <a:avLst/>
          </a:prstGeom>
          <a:solidFill>
            <a:srgbClr val="00B050">
              <a:alpha val="3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2590800" y="2628900"/>
            <a:ext cx="3657600" cy="381000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itle 16"/>
          <p:cNvSpPr>
            <a:spLocks noGrp="1"/>
          </p:cNvSpPr>
          <p:nvPr>
            <p:ph type="title"/>
          </p:nvPr>
        </p:nvSpPr>
        <p:spPr>
          <a:xfrm>
            <a:off x="1905000" y="274638"/>
            <a:ext cx="6781800" cy="1143000"/>
          </a:xfrm>
        </p:spPr>
        <p:txBody>
          <a:bodyPr/>
          <a:lstStyle/>
          <a:p>
            <a:r>
              <a:rPr lang="en-US" dirty="0" smtClean="0"/>
              <a:t>C#: Declarative style</a:t>
            </a:r>
            <a:endParaRPr lang="en-US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1828800" cy="1793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5539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9" grpId="0" animBg="1"/>
      <p:bldP spid="22" grpId="0" animBg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26050"/>
            <a:ext cx="9144000" cy="163195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51556" y="2362200"/>
            <a:ext cx="83820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 smtClean="0">
                <a:solidFill>
                  <a:srgbClr val="0070C0"/>
                </a:solidFill>
              </a:rPr>
              <a:t>IEnumerable</a:t>
            </a:r>
            <a:r>
              <a:rPr lang="en-US" sz="2400" dirty="0" smtClean="0"/>
              <a:t>&lt;</a:t>
            </a: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</a:rPr>
              <a:t>string</a:t>
            </a:r>
            <a:r>
              <a:rPr lang="en-US" sz="2400" dirty="0" smtClean="0"/>
              <a:t>&gt; </a:t>
            </a:r>
            <a:r>
              <a:rPr lang="en-US" sz="2400" dirty="0" err="1" smtClean="0"/>
              <a:t>ReadLines</a:t>
            </a:r>
            <a:r>
              <a:rPr lang="en-US" sz="2400" dirty="0" smtClean="0"/>
              <a:t>(</a:t>
            </a:r>
            <a:r>
              <a:rPr lang="en-US" sz="2400" dirty="0" err="1" smtClean="0"/>
              <a:t>StreamReader</a:t>
            </a:r>
            <a:r>
              <a:rPr lang="en-US" sz="2400" dirty="0" smtClean="0"/>
              <a:t> r) {</a:t>
            </a:r>
            <a:endParaRPr lang="en-US" sz="2400" dirty="0"/>
          </a:p>
          <a:p>
            <a:r>
              <a:rPr lang="en-US" sz="2400" dirty="0" smtClean="0"/>
              <a:t>    while </a:t>
            </a:r>
            <a:r>
              <a:rPr lang="en-US" sz="2400" dirty="0"/>
              <a:t>(true</a:t>
            </a:r>
            <a:r>
              <a:rPr lang="en-US" sz="2400" dirty="0" smtClean="0"/>
              <a:t>) </a:t>
            </a:r>
            <a:r>
              <a:rPr lang="en-US" sz="2400" dirty="0"/>
              <a:t>{</a:t>
            </a:r>
          </a:p>
          <a:p>
            <a:r>
              <a:rPr lang="en-US" sz="2400" dirty="0"/>
              <a:t>        </a:t>
            </a:r>
            <a:r>
              <a:rPr lang="en-US" sz="2400" dirty="0" err="1" smtClean="0"/>
              <a:t>WaitUntilFileHasMoreData</a:t>
            </a:r>
            <a:r>
              <a:rPr lang="en-US" sz="2400" dirty="0" smtClean="0"/>
              <a:t>(r);</a:t>
            </a:r>
            <a:endParaRPr lang="en-US" sz="2400" dirty="0"/>
          </a:p>
          <a:p>
            <a:r>
              <a:rPr lang="en-US" sz="2400" dirty="0" smtClean="0"/>
              <a:t>        </a:t>
            </a:r>
            <a:r>
              <a:rPr lang="en-US" sz="2400" dirty="0" smtClean="0">
                <a:solidFill>
                  <a:srgbClr val="0070C0"/>
                </a:solidFill>
              </a:rPr>
              <a:t>yield</a:t>
            </a:r>
            <a:r>
              <a:rPr lang="en-US" sz="2400" dirty="0" smtClean="0"/>
              <a:t> </a:t>
            </a:r>
            <a:r>
              <a:rPr lang="en-US" sz="2400" dirty="0">
                <a:solidFill>
                  <a:srgbClr val="0070C0"/>
                </a:solidFill>
              </a:rPr>
              <a:t>return</a:t>
            </a:r>
            <a:r>
              <a:rPr lang="en-US" sz="2400" dirty="0"/>
              <a:t> </a:t>
            </a:r>
            <a:r>
              <a:rPr lang="en-US" sz="2400" dirty="0" err="1" smtClean="0">
                <a:solidFill>
                  <a:schemeClr val="accent5">
                    <a:lumMod val="75000"/>
                  </a:schemeClr>
                </a:solidFill>
              </a:rPr>
              <a:t>r.ReadLine</a:t>
            </a: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</a:rPr>
              <a:t>()</a:t>
            </a:r>
            <a:r>
              <a:rPr lang="en-US" sz="2400" dirty="0" smtClean="0"/>
              <a:t>;</a:t>
            </a:r>
          </a:p>
          <a:p>
            <a:r>
              <a:rPr lang="en-US" sz="2400" dirty="0" smtClean="0"/>
              <a:t>    }</a:t>
            </a:r>
          </a:p>
          <a:p>
            <a:r>
              <a:rPr lang="en-US" sz="2400" dirty="0" smtClean="0"/>
              <a:t>}</a:t>
            </a:r>
            <a:endParaRPr lang="en-US" sz="24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9" name="Title 16"/>
          <p:cNvSpPr>
            <a:spLocks noGrp="1"/>
          </p:cNvSpPr>
          <p:nvPr>
            <p:ph type="title"/>
          </p:nvPr>
        </p:nvSpPr>
        <p:spPr>
          <a:xfrm>
            <a:off x="1905000" y="274638"/>
            <a:ext cx="67818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C#: </a:t>
            </a:r>
            <a:r>
              <a:rPr lang="en-US" dirty="0" smtClean="0"/>
              <a:t>Lazy &amp; Declarative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1828800" cy="1793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7592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0"/>
            <a:ext cx="1225251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590800" y="1752600"/>
            <a:ext cx="297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Immutability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2514600" y="2667000"/>
            <a:ext cx="381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Verbs Are People Too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2514600" y="3733800"/>
            <a:ext cx="320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Declarative Style</a:t>
            </a:r>
            <a:endParaRPr 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2590800" y="4716162"/>
            <a:ext cx="3124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Strong Typing</a:t>
            </a:r>
            <a:endParaRPr lang="en-US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2628900" y="5562600"/>
            <a:ext cx="259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Lazy Evaluation</a:t>
            </a:r>
            <a:endParaRPr lang="en-US" sz="2400" dirty="0"/>
          </a:p>
        </p:txBody>
      </p:sp>
      <p:sp>
        <p:nvSpPr>
          <p:cNvPr id="12" name="TextBox 11"/>
          <p:cNvSpPr txBox="1"/>
          <p:nvPr/>
        </p:nvSpPr>
        <p:spPr>
          <a:xfrm>
            <a:off x="2590800" y="762000"/>
            <a:ext cx="297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Data In, Data Out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056192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accent6">
                <a:lumMod val="60000"/>
                <a:lumOff val="40000"/>
              </a:schemeClr>
            </a:gs>
            <a:gs pos="0">
              <a:srgbClr val="FFFFFF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90600" y="3581400"/>
            <a:ext cx="7239000" cy="3048000"/>
          </a:xfrm>
          <a:prstGeom prst="rect">
            <a:avLst/>
          </a:prstGeom>
          <a:noFill/>
        </p:spPr>
        <p:txBody>
          <a:bodyPr wrap="square" rtlCol="0">
            <a:prstTxWarp prst="textArchUp">
              <a:avLst/>
            </a:prstTxWarp>
            <a:spAutoFit/>
          </a:bodyPr>
          <a:lstStyle/>
          <a:p>
            <a:pPr algn="ctr"/>
            <a:r>
              <a:rPr lang="en-US" sz="54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Tuple&lt;T1,T2,…&gt;</a:t>
            </a:r>
            <a:endParaRPr lang="en-US" sz="54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66800" y="1676400"/>
            <a:ext cx="7239000" cy="3048000"/>
          </a:xfrm>
          <a:prstGeom prst="rect">
            <a:avLst/>
          </a:prstGeom>
          <a:noFill/>
        </p:spPr>
        <p:txBody>
          <a:bodyPr wrap="square" rtlCol="0">
            <a:prstTxWarp prst="textArchUp">
              <a:avLst/>
            </a:prstTxWarp>
            <a:spAutoFit/>
          </a:bodyPr>
          <a:lstStyle/>
          <a:p>
            <a:pPr algn="ctr"/>
            <a:r>
              <a:rPr lang="en-US" sz="5400" b="1" dirty="0" err="1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FSharpOption</a:t>
            </a:r>
            <a:r>
              <a:rPr lang="en-US" sz="54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&lt;T&gt;</a:t>
            </a:r>
            <a:endParaRPr lang="en-US" sz="54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3343154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ounded Rectangle 37"/>
          <p:cNvSpPr/>
          <p:nvPr/>
        </p:nvSpPr>
        <p:spPr>
          <a:xfrm>
            <a:off x="285751" y="69757"/>
            <a:ext cx="8686799" cy="1129777"/>
          </a:xfrm>
          <a:prstGeom prst="roundRect">
            <a:avLst/>
          </a:prstGeom>
          <a:noFill/>
          <a:ln>
            <a:solidFill>
              <a:srgbClr val="7030A0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5813" y="254303"/>
            <a:ext cx="1107509" cy="6938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0651" y="427060"/>
            <a:ext cx="1239026" cy="4625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9274" y="424072"/>
            <a:ext cx="1726809" cy="4368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5101" y="386260"/>
            <a:ext cx="1173347" cy="4813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9" descr="http://www.stlouisdayofdotnet.com/2012/Media/Default/Sponsors/microsoft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2403" y="391861"/>
            <a:ext cx="1463438" cy="536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itle 1"/>
          <p:cNvSpPr txBox="1">
            <a:spLocks/>
          </p:cNvSpPr>
          <p:nvPr/>
        </p:nvSpPr>
        <p:spPr>
          <a:xfrm>
            <a:off x="424589" y="117439"/>
            <a:ext cx="1521028" cy="429937"/>
          </a:xfrm>
          <a:prstGeom prst="rect">
            <a:avLst/>
          </a:prstGeom>
        </p:spPr>
        <p:txBody>
          <a:bodyPr lIns="68586" tIns="34294" rIns="68586" bIns="34294"/>
          <a:lstStyle>
            <a:lvl1pPr algn="l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00" baseline="0" dirty="0" smtClean="0">
                <a:ln w="3175">
                  <a:noFill/>
                </a:ln>
                <a:gradFill>
                  <a:gsLst>
                    <a:gs pos="0">
                      <a:schemeClr val="tx2"/>
                    </a:gs>
                    <a:gs pos="86000">
                      <a:schemeClr val="tx2"/>
                    </a:gs>
                  </a:gsLst>
                  <a:lin ang="5400000" scaled="0"/>
                </a:gradFill>
                <a:effectLst/>
                <a:latin typeface="Segoe UI Light" pitchFamily="34" charset="0"/>
                <a:ea typeface="+mn-ea"/>
                <a:cs typeface="Arial" charset="0"/>
              </a:defRPr>
            </a:lvl1pPr>
          </a:lstStyle>
          <a:p>
            <a:r>
              <a:rPr lang="en-US" sz="2000" b="1" spc="-70" dirty="0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Segoe UI" pitchFamily="34" charset="0"/>
                <a:cs typeface="Segoe UI" pitchFamily="34" charset="0"/>
              </a:rPr>
              <a:t>Platinum Sponsors</a:t>
            </a:r>
          </a:p>
        </p:txBody>
      </p:sp>
      <p:sp>
        <p:nvSpPr>
          <p:cNvPr id="40" name="Rounded Rectangle 39"/>
          <p:cNvSpPr/>
          <p:nvPr/>
        </p:nvSpPr>
        <p:spPr>
          <a:xfrm>
            <a:off x="285751" y="5662975"/>
            <a:ext cx="8686799" cy="1112569"/>
          </a:xfrm>
          <a:prstGeom prst="roundRect">
            <a:avLst/>
          </a:prstGeom>
          <a:solidFill>
            <a:srgbClr val="FFFFFF"/>
          </a:solidFill>
          <a:ln>
            <a:solidFill>
              <a:srgbClr val="7030A0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http://www.stlouisdayofdotnet.com/2012/Media/Default/Sponsors/discountasp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4185" y="5733661"/>
            <a:ext cx="757763" cy="540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www.stlouisdayofdotnet.com/2012/Media/Default/Sponsors/logicnp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592" y="6170393"/>
            <a:ext cx="1393879" cy="420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www.stlouisdayofdotnet.com/2012/Media/Default/Sponsors/pluralsight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4650" y="6257818"/>
            <a:ext cx="1290670" cy="447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www.stlouisdayofdotnet.com/2012/Media/Default/Sponsors/TransITions.jp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5049" y="5696058"/>
            <a:ext cx="1051931" cy="506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://www.stlouisdayofdotnet.com/2012/Media/Default/Sponsors/stackoverflow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7843" y="6053587"/>
            <a:ext cx="1689279" cy="635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Title 1"/>
          <p:cNvSpPr txBox="1">
            <a:spLocks/>
          </p:cNvSpPr>
          <p:nvPr/>
        </p:nvSpPr>
        <p:spPr>
          <a:xfrm>
            <a:off x="360655" y="5718734"/>
            <a:ext cx="1437029" cy="303592"/>
          </a:xfrm>
          <a:prstGeom prst="rect">
            <a:avLst/>
          </a:prstGeom>
        </p:spPr>
        <p:txBody>
          <a:bodyPr lIns="68586" tIns="34294" rIns="68586" bIns="34294"/>
          <a:lstStyle>
            <a:lvl1pPr algn="l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00" baseline="0" dirty="0" smtClean="0">
                <a:ln w="3175">
                  <a:noFill/>
                </a:ln>
                <a:gradFill>
                  <a:gsLst>
                    <a:gs pos="0">
                      <a:schemeClr val="tx2"/>
                    </a:gs>
                    <a:gs pos="86000">
                      <a:schemeClr val="tx2"/>
                    </a:gs>
                  </a:gsLst>
                  <a:lin ang="5400000" scaled="0"/>
                </a:gradFill>
                <a:effectLst/>
                <a:latin typeface="Segoe UI Light" pitchFamily="34" charset="0"/>
                <a:ea typeface="+mn-ea"/>
                <a:cs typeface="Arial" charset="0"/>
              </a:defRPr>
            </a:lvl1pPr>
          </a:lstStyle>
          <a:p>
            <a:r>
              <a:rPr lang="en-US" sz="2000" b="1" spc="-70" dirty="0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Segoe UI" pitchFamily="34" charset="0"/>
                <a:cs typeface="Segoe UI" pitchFamily="34" charset="0"/>
              </a:rPr>
              <a:t>Silver Sponsors</a:t>
            </a:r>
          </a:p>
        </p:txBody>
      </p:sp>
      <p:sp>
        <p:nvSpPr>
          <p:cNvPr id="39" name="Rounded Rectangle 38"/>
          <p:cNvSpPr/>
          <p:nvPr/>
        </p:nvSpPr>
        <p:spPr>
          <a:xfrm>
            <a:off x="275010" y="1342744"/>
            <a:ext cx="8686799" cy="4237099"/>
          </a:xfrm>
          <a:prstGeom prst="roundRect">
            <a:avLst/>
          </a:prstGeom>
          <a:solidFill>
            <a:srgbClr val="FFFFFF"/>
          </a:solidFill>
          <a:ln>
            <a:solidFill>
              <a:srgbClr val="7030A0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4" descr="http://www.stlouisdayofdotnet.com/2012/Media/Default/Sponsors/equifax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5841" y="3788499"/>
            <a:ext cx="1381642" cy="419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8" descr="http://www.stlouisdayofdotnet.com/2012/Media/Default/Sponsors/architectnow.jp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855" y="2500039"/>
            <a:ext cx="929359" cy="1135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http://www.stlouisdayofdotnet.com/2012/Media/Default/Sponsors/talentporte.png"/>
          <p:cNvPicPr>
            <a:picLocks noChangeAspect="1" noChangeArrowheads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7685" y="1503905"/>
            <a:ext cx="1240244" cy="496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2" descr="http://www.stlouisdayofdotnet.com/2012/Media/Default/Sponsors/vantagelinks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8578" y="2183039"/>
            <a:ext cx="619091" cy="874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0" descr="http://www.stlouisdayofdotnet.com/2012/Media/Default/Sponsors/ctp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9842" y="5025887"/>
            <a:ext cx="1383764" cy="442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4" descr="http://www.stlouisdayofdotnet.com/2012/Media/Default/Sponsors/kellymitchell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2040" y="2850722"/>
            <a:ext cx="1689997" cy="280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6" descr="http://www.stlouisdayofdotnet.com/2012/Media/Default/Sponsors/daugherty.gif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2820" y="3756202"/>
            <a:ext cx="1149206" cy="544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2" descr="http://www.stlouisdayofdotnet.com/2012/Media/Default/Sponsors/componentone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8122" y="4405481"/>
            <a:ext cx="1559645" cy="471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4" descr="http://www.stlouisdayofdotnet.com/2012/Media/Default/Sponsors/busyevent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7621" y="2172433"/>
            <a:ext cx="554079" cy="568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6" descr="http://www.stlouisdayofdotnet.com/2012/Media/Default/Sponsors/fastsearch.jpg"/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1309" y="2771286"/>
            <a:ext cx="582211" cy="605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8" descr="http://www.stlouisdayofdotnet.com/2012/Media/Default/Sponsors/washuit.jpg"/>
          <p:cNvPicPr>
            <a:picLocks noChangeAspect="1" noChangeArrowheads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7194" y="3137086"/>
            <a:ext cx="914841" cy="703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30" descr="http://www.stlouisdayofdotnet.com/2012/Media/Default/Sponsors/AdvancedResources.jp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097" y="5023676"/>
            <a:ext cx="1369637" cy="454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34" descr="http://www.stlouisdayofdotnet.com/2012/Media/Default/Sponsors/preferredresources.jp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1880" y="4948446"/>
            <a:ext cx="1501871" cy="510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38" descr="http://www.stlouisdayofdotnet.com/2012/Media/Default/Sponsors/ungerboeck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854" y="3737970"/>
            <a:ext cx="1324568" cy="548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40" descr="http://www.stlouisdayofdotnet.com/2012/Media/Default/Sponsors/byrne-software.jpg"/>
          <p:cNvPicPr>
            <a:picLocks noChangeAspect="1" noChangeArrowheads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8740" y="2447102"/>
            <a:ext cx="983810" cy="483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42" descr="http://www.stlouisdayofdotnet.com/2012/Media/Default/Sponsors/PerceptiveSoftware.jp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2554" y="1447800"/>
            <a:ext cx="1911275" cy="675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44" descr="http://www.stlouisdayofdotnet.com/2012/Media/Default/Sponsors/LRS.jp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3751" y="1622936"/>
            <a:ext cx="619644" cy="608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Title 1"/>
          <p:cNvSpPr txBox="1">
            <a:spLocks/>
          </p:cNvSpPr>
          <p:nvPr/>
        </p:nvSpPr>
        <p:spPr>
          <a:xfrm>
            <a:off x="478632" y="1450550"/>
            <a:ext cx="1387342" cy="457200"/>
          </a:xfrm>
          <a:prstGeom prst="rect">
            <a:avLst/>
          </a:prstGeom>
        </p:spPr>
        <p:txBody>
          <a:bodyPr lIns="68586" tIns="34294" rIns="68586" bIns="34294"/>
          <a:lstStyle>
            <a:lvl1pPr algn="l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00" baseline="0" dirty="0" smtClean="0">
                <a:ln w="3175">
                  <a:noFill/>
                </a:ln>
                <a:gradFill>
                  <a:gsLst>
                    <a:gs pos="0">
                      <a:schemeClr val="tx2"/>
                    </a:gs>
                    <a:gs pos="86000">
                      <a:schemeClr val="tx2"/>
                    </a:gs>
                  </a:gsLst>
                  <a:lin ang="5400000" scaled="0"/>
                </a:gradFill>
                <a:effectLst/>
                <a:latin typeface="Segoe UI Light" pitchFamily="34" charset="0"/>
                <a:ea typeface="+mn-ea"/>
                <a:cs typeface="Arial" charset="0"/>
              </a:defRPr>
            </a:lvl1pPr>
          </a:lstStyle>
          <a:p>
            <a:r>
              <a:rPr lang="en-US" sz="2000" b="1" spc="-70" dirty="0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Segoe UI" pitchFamily="34" charset="0"/>
                <a:cs typeface="Segoe UI" pitchFamily="34" charset="0"/>
              </a:rPr>
              <a:t>Gold Sponsors</a:t>
            </a:r>
          </a:p>
        </p:txBody>
      </p:sp>
      <p:pic>
        <p:nvPicPr>
          <p:cNvPr id="52" name="Picture 51" descr="http://www.stlouisdayofdotnet.com/2012/Media/Default/Sponsors/scottrade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472" y="2491369"/>
            <a:ext cx="1023360" cy="409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46" descr="http://www.stlouisdayofdotnet.com/2012/Media/Default/Sponsors/MissouriState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25" y="1477308"/>
            <a:ext cx="1481279" cy="555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32" descr="http://www.stlouisdayofdotnet.com/2012/Media/Default/Sponsors/infragistics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0290" y="2217767"/>
            <a:ext cx="1555715" cy="474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36" descr="http://www.stlouisdayofdotnet.com/2012/Media/Default/Sponsors/cait.gif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0800" y="4169366"/>
            <a:ext cx="1632872" cy="544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50" descr="http://www.stlouisdayofdotnet.com/2012/Media/Default/Sponsors/adaptivesg.jp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5559" y="4559542"/>
            <a:ext cx="1354944" cy="355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2" descr="http://www.stlouisdayofdotnet.com/2012/Media/Default/Sponsors/centriq.png"/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4204" y="3167040"/>
            <a:ext cx="910679" cy="558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4" descr="http://www.stlouisdayofdotnet.com/2012/Media/Default/Sponsors/TDKtechnologies.png"/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7211" y="1490661"/>
            <a:ext cx="1035247" cy="559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6" descr="http://www.stlouisdayofdotnet.com/2012/Media/Default/Sponsors/Twilio.png"/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442" y="4333238"/>
            <a:ext cx="1396532" cy="620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http://www.stlouisdayofdotnet.com/2012/Media/Default/Sponsors/perficient.png"/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09" y="1866614"/>
            <a:ext cx="951617" cy="556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http://www.stlouisdayofdotnet.com/2012/Media/Default/Sponsors/iBridge.png"/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3383" y="3123193"/>
            <a:ext cx="1104094" cy="561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http://www.stlouisdayofdotnet.com/2012/Media/Default/Sponsors/powerdnn.png"/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3925" y="2114875"/>
            <a:ext cx="1470216" cy="284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 descr="http://www.stlouisdayofdotnet.com/2012/Media/Default/Sponsors/serversilo.png"/>
          <p:cNvPicPr>
            <a:picLocks noChangeAspect="1" noChangeArrowheads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0570" y="3373626"/>
            <a:ext cx="800282" cy="368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8" descr="http://www.stlouisdayofdotnet.com/2012/Media/Default/Sponsors/nextgen-is.png"/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1064" y="3311904"/>
            <a:ext cx="1173292" cy="283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0" descr="http://www.stlouisdayofdotnet.com/2012/Media/Default/Sponsors/appdynamics.png"/>
          <p:cNvPicPr>
            <a:picLocks noChangeAspect="1" noChangeArrowheads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489" y="3953926"/>
            <a:ext cx="1588220" cy="333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://www.stlouisdayofdotnet.com/2012/Media/Default/Sponsors/dotnetnuke.png"/>
          <p:cNvPicPr>
            <a:picLocks noChangeAspect="1" noChangeArrowheads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4553" y="5690689"/>
            <a:ext cx="1498492" cy="519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http://www.stlouisdayofdotnet.com/2012/Media/Default/Sponsors/jacobsonstaffing.png"/>
          <p:cNvPicPr>
            <a:picLocks noChangeAspect="1" noChangeArrowheads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57" y="5774645"/>
            <a:ext cx="1068575" cy="434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http://www.stlouisdayofdotnet.com/2012/Media/Default/Sponsors/mindscape.png"/>
          <p:cNvPicPr>
            <a:picLocks noChangeAspect="1" noChangeArrowheads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6468" y="6348425"/>
            <a:ext cx="1081129" cy="306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48" descr="http://www.stlouisdayofdotnet.com/2012/Media/Default/Sponsors/xiolink.jpg"/>
          <p:cNvPicPr>
            <a:picLocks noChangeAspect="1" noChangeArrowheads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4807" y="4290754"/>
            <a:ext cx="540361" cy="455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62" descr="http://www.stlouisdayofdotnet.com/2012/Media/Default/Sponsors/telerik.png"/>
          <p:cNvPicPr>
            <a:picLocks noChangeAspect="1" noChangeArrowheads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7881" y="4865539"/>
            <a:ext cx="1222852" cy="562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34113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Thank you</a:t>
            </a:r>
            <a:endParaRPr lang="en-US" dirty="0"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u="sng" dirty="0" smtClean="0"/>
              <a:t>Jessica Kerr</a:t>
            </a:r>
            <a:r>
              <a:rPr lang="en-US" dirty="0" smtClean="0"/>
              <a:t>				@</a:t>
            </a:r>
            <a:r>
              <a:rPr lang="en-US" dirty="0" err="1" smtClean="0"/>
              <a:t>jessitron</a:t>
            </a:r>
            <a:endParaRPr lang="en-US" dirty="0" smtClean="0"/>
          </a:p>
          <a:p>
            <a:pPr marL="0" indent="0">
              <a:buNone/>
            </a:pPr>
            <a:r>
              <a:rPr lang="en-US" dirty="0" err="1" smtClean="0"/>
              <a:t>blog.jessitron.com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jessitron@gmail.com</a:t>
            </a:r>
          </a:p>
          <a:p>
            <a:pPr marL="0" indent="0">
              <a:buNone/>
            </a:pPr>
            <a:r>
              <a:rPr lang="en-US" dirty="0" err="1" smtClean="0"/>
              <a:t>github.com</a:t>
            </a:r>
            <a:r>
              <a:rPr lang="en-US" dirty="0" smtClean="0"/>
              <a:t>/</a:t>
            </a:r>
            <a:r>
              <a:rPr lang="en-US" dirty="0" err="1" smtClean="0"/>
              <a:t>jessitron</a:t>
            </a:r>
            <a:r>
              <a:rPr lang="en-US" dirty="0" smtClean="0"/>
              <a:t>/fp4ood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878233" y="1588412"/>
            <a:ext cx="1530050" cy="8564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2212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Pushpin">
      <a:dk1>
        <a:sysClr val="windowText" lastClr="000000"/>
      </a:dk1>
      <a:lt1>
        <a:sysClr val="window" lastClr="FFFFFF"/>
      </a:lt1>
      <a:dk2>
        <a:srgbClr val="465E9C"/>
      </a:dk2>
      <a:lt2>
        <a:srgbClr val="CCDDEA"/>
      </a:lt2>
      <a:accent1>
        <a:srgbClr val="FDA023"/>
      </a:accent1>
      <a:accent2>
        <a:srgbClr val="AA2B1E"/>
      </a:accent2>
      <a:accent3>
        <a:srgbClr val="71685C"/>
      </a:accent3>
      <a:accent4>
        <a:srgbClr val="64A73B"/>
      </a:accent4>
      <a:accent5>
        <a:srgbClr val="EB5605"/>
      </a:accent5>
      <a:accent6>
        <a:srgbClr val="B9CA1A"/>
      </a:accent6>
      <a:hlink>
        <a:srgbClr val="D83E2C"/>
      </a:hlink>
      <a:folHlink>
        <a:srgbClr val="ED7D27"/>
      </a:folHlink>
    </a:clrScheme>
    <a:fontScheme name="Aspect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26498</TotalTime>
  <Words>4473</Words>
  <Application>Microsoft Macintosh PowerPoint</Application>
  <PresentationFormat>On-screen Show (4:3)</PresentationFormat>
  <Paragraphs>756</Paragraphs>
  <Slides>108</Slides>
  <Notes>81</Notes>
  <HiddenSlides>31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108</vt:i4>
      </vt:variant>
    </vt:vector>
  </HeadingPairs>
  <TitlesOfParts>
    <vt:vector size="109" baseType="lpstr">
      <vt:lpstr>Office Theme</vt:lpstr>
      <vt:lpstr>Functional Principles for OO Development</vt:lpstr>
      <vt:lpstr>PowerPoint Presentation</vt:lpstr>
      <vt:lpstr>What do we love about OO?</vt:lpstr>
      <vt:lpstr>Functional programming will solve all our problems</vt:lpstr>
      <vt:lpstr>PowerPoint Presentation</vt:lpstr>
      <vt:lpstr>PowerPoint Presentation</vt:lpstr>
      <vt:lpstr>PowerPoint Presentation</vt:lpstr>
      <vt:lpstr>Programming paradigms</vt:lpstr>
      <vt:lpstr>Goals for today</vt:lpstr>
      <vt:lpstr>PowerPoint Presentation</vt:lpstr>
      <vt:lpstr>PowerPoint Presentation</vt:lpstr>
      <vt:lpstr>Data In, Data Out</vt:lpstr>
      <vt:lpstr>What’s the point?</vt:lpstr>
      <vt:lpstr>Data In -&gt; ? -&gt; Data out</vt:lpstr>
      <vt:lpstr>We already do it</vt:lpstr>
      <vt:lpstr>good functions:</vt:lpstr>
      <vt:lpstr>What’s the point</vt:lpstr>
      <vt:lpstr>PowerPoint Presentation</vt:lpstr>
      <vt:lpstr>PowerPoint Presentation</vt:lpstr>
      <vt:lpstr>What’s the point?</vt:lpstr>
      <vt:lpstr>F#</vt:lpstr>
      <vt:lpstr>C#: data in</vt:lpstr>
      <vt:lpstr>C#: data ?</vt:lpstr>
      <vt:lpstr>C#: data in, data out</vt:lpstr>
      <vt:lpstr>Immutability</vt:lpstr>
      <vt:lpstr>What is it?</vt:lpstr>
      <vt:lpstr>What’s the point?</vt:lpstr>
      <vt:lpstr>We already do it</vt:lpstr>
      <vt:lpstr>F#</vt:lpstr>
      <vt:lpstr>C#: easy</vt:lpstr>
      <vt:lpstr>C#: defensive copy</vt:lpstr>
      <vt:lpstr>C#: copy on mod</vt:lpstr>
      <vt:lpstr>Immutable linked list</vt:lpstr>
      <vt:lpstr>F#: copy on mod</vt:lpstr>
      <vt:lpstr>F# in C#</vt:lpstr>
      <vt:lpstr>C#: copy on mod</vt:lpstr>
      <vt:lpstr>Immutability in Java</vt:lpstr>
      <vt:lpstr>Immutability in Java</vt:lpstr>
      <vt:lpstr>PowerPoint Presentation</vt:lpstr>
      <vt:lpstr>PowerPoint Presentation</vt:lpstr>
      <vt:lpstr>Verbs are people too</vt:lpstr>
      <vt:lpstr>What is it?</vt:lpstr>
      <vt:lpstr>We already do it</vt:lpstr>
      <vt:lpstr>We already do it</vt:lpstr>
      <vt:lpstr>What’s the point?</vt:lpstr>
      <vt:lpstr>Tell, Don’t Ask</vt:lpstr>
      <vt:lpstr>Function types</vt:lpstr>
      <vt:lpstr>Java</vt:lpstr>
      <vt:lpstr>F#</vt:lpstr>
      <vt:lpstr>C#</vt:lpstr>
      <vt:lpstr>C#</vt:lpstr>
      <vt:lpstr>Verbs in Java</vt:lpstr>
      <vt:lpstr>Declarative style</vt:lpstr>
      <vt:lpstr>What is it?</vt:lpstr>
      <vt:lpstr>We already do it</vt:lpstr>
      <vt:lpstr>We already do it</vt:lpstr>
      <vt:lpstr>What’s the point?</vt:lpstr>
      <vt:lpstr>Java</vt:lpstr>
      <vt:lpstr>F#</vt:lpstr>
      <vt:lpstr>C#</vt:lpstr>
      <vt:lpstr>Declarative style in Java</vt:lpstr>
      <vt:lpstr>Declarative style in Java</vt:lpstr>
      <vt:lpstr>Declarative style in Java</vt:lpstr>
      <vt:lpstr>PowerPoint Presentation</vt:lpstr>
      <vt:lpstr>PowerPoint Presentation</vt:lpstr>
      <vt:lpstr>PowerPoint Presentation</vt:lpstr>
      <vt:lpstr>Strong typing</vt:lpstr>
      <vt:lpstr>What is it?</vt:lpstr>
      <vt:lpstr>What’s the point?</vt:lpstr>
      <vt:lpstr>We already do it</vt:lpstr>
      <vt:lpstr>We already do it</vt:lpstr>
      <vt:lpstr>What’s the point?</vt:lpstr>
      <vt:lpstr>F#</vt:lpstr>
      <vt:lpstr>Haskell</vt:lpstr>
      <vt:lpstr>F#</vt:lpstr>
      <vt:lpstr>PowerPoint Presentation</vt:lpstr>
      <vt:lpstr>PowerPoint Presentation</vt:lpstr>
      <vt:lpstr>Strong typing in functional languages</vt:lpstr>
      <vt:lpstr>Strong typing in Java</vt:lpstr>
      <vt:lpstr>Strong typing in Java</vt:lpstr>
      <vt:lpstr>PowerPoint Presentation</vt:lpstr>
      <vt:lpstr>Strong typing in Java</vt:lpstr>
      <vt:lpstr>PowerPoint Presentation</vt:lpstr>
      <vt:lpstr>C#: specific</vt:lpstr>
      <vt:lpstr>Lazy evaluation</vt:lpstr>
      <vt:lpstr>What is it?</vt:lpstr>
      <vt:lpstr>We already do it</vt:lpstr>
      <vt:lpstr>What’s the point?</vt:lpstr>
      <vt:lpstr>Lazy evaluation in functional languages</vt:lpstr>
      <vt:lpstr>Lazy evaluation in Java</vt:lpstr>
      <vt:lpstr>Imperative Java</vt:lpstr>
      <vt:lpstr>Functional style</vt:lpstr>
      <vt:lpstr>C#: Imperative Style</vt:lpstr>
      <vt:lpstr>C#: Declarative style</vt:lpstr>
      <vt:lpstr>C#: Lazy &amp; Declarative</vt:lpstr>
      <vt:lpstr>PowerPoint Presentation</vt:lpstr>
      <vt:lpstr>PowerPoint Presentation</vt:lpstr>
      <vt:lpstr>PowerPoint Presentation</vt:lpstr>
      <vt:lpstr>Thank you</vt:lpstr>
      <vt:lpstr>Null Is Your Enemy</vt:lpstr>
      <vt:lpstr>What is it?</vt:lpstr>
      <vt:lpstr>We already do it</vt:lpstr>
      <vt:lpstr>What’s the point?</vt:lpstr>
      <vt:lpstr>Defeating null in functional languages</vt:lpstr>
      <vt:lpstr>F#</vt:lpstr>
      <vt:lpstr>C#</vt:lpstr>
      <vt:lpstr>Defeating null in Java</vt:lpstr>
      <vt:lpstr>Defeating null in Java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jessitron</dc:creator>
  <cp:lastModifiedBy>Jessica Kerr</cp:lastModifiedBy>
  <cp:revision>163</cp:revision>
  <dcterms:created xsi:type="dcterms:W3CDTF">2012-02-28T03:01:30Z</dcterms:created>
  <dcterms:modified xsi:type="dcterms:W3CDTF">2012-08-04T15:04:54Z</dcterms:modified>
</cp:coreProperties>
</file>